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256" r:id="rId3"/>
    <p:sldId id="257" r:id="rId4"/>
    <p:sldId id="267" r:id="rId5"/>
    <p:sldId id="258" r:id="rId6"/>
    <p:sldId id="259" r:id="rId7"/>
    <p:sldId id="266" r:id="rId8"/>
    <p:sldId id="293" r:id="rId9"/>
    <p:sldId id="268" r:id="rId10"/>
    <p:sldId id="269" r:id="rId11"/>
    <p:sldId id="270" r:id="rId12"/>
    <p:sldId id="272" r:id="rId13"/>
    <p:sldId id="273" r:id="rId14"/>
    <p:sldId id="274" r:id="rId15"/>
    <p:sldId id="275" r:id="rId16"/>
    <p:sldId id="277" r:id="rId17"/>
    <p:sldId id="278" r:id="rId18"/>
    <p:sldId id="280" r:id="rId19"/>
    <p:sldId id="281" r:id="rId20"/>
    <p:sldId id="283" r:id="rId21"/>
    <p:sldId id="284" r:id="rId22"/>
    <p:sldId id="285" r:id="rId23"/>
    <p:sldId id="287" r:id="rId24"/>
    <p:sldId id="288" r:id="rId25"/>
    <p:sldId id="289" r:id="rId26"/>
    <p:sldId id="291" r:id="rId27"/>
    <p:sldId id="292" r:id="rId28"/>
    <p:sldId id="26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0EFC36-6D57-4731-85AB-D9D5113F85D5}" type="datetimeFigureOut">
              <a:rPr lang="en-IN" smtClean="0"/>
              <a:t>27-08-2020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124E9C-4DA3-4AC0-8C85-37A22BBD1DF3}" type="slidenum">
              <a:rPr lang="en-IN" smtClean="0"/>
              <a:t>‹#›</a:t>
            </a:fld>
            <a:endParaRPr lang="en-IN"/>
          </a:p>
        </p:txBody>
      </p:sp>
    </p:spTree>
    <p:extLst>
      <p:ext uri="{BB962C8B-B14F-4D97-AF65-F5344CB8AC3E}">
        <p14:creationId xmlns:p14="http://schemas.microsoft.com/office/powerpoint/2010/main" val="185043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76486-1F41-40B5-869B-8999DB9CEF1C}" type="slidenum">
              <a:rPr lang="en-US"/>
              <a:pPr/>
              <a:t>3</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GB" dirty="0"/>
              <a:t>Uniform air masses tend to form in particular areas – extensive regions of uniform surface properties.</a:t>
            </a:r>
          </a:p>
          <a:p>
            <a:r>
              <a:rPr lang="en-GB" dirty="0"/>
              <a:t>Most atmospheric processes result from regulation of imbalances in distribution of heat, moisture, and pressure – on a small scale some degree of homogeneity can be achieved through mixing &amp; </a:t>
            </a:r>
            <a:r>
              <a:rPr lang="en-GB" dirty="0" err="1"/>
              <a:t>radiative</a:t>
            </a:r>
            <a:r>
              <a:rPr lang="en-GB" dirty="0"/>
              <a:t> processes – move towards equilibrium with surface…requires time.</a:t>
            </a:r>
          </a:p>
          <a:p>
            <a:r>
              <a:rPr lang="en-GB" dirty="0"/>
              <a:t>High pressure cells – source regions. Air masses move towards low pressure cells.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3B3F1-1D29-4A4C-9ADE-AB4BCBC5CBBE}" type="slidenum">
              <a:rPr lang="en-US"/>
              <a:pPr/>
              <a:t>6</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GB"/>
              <a:t>Processes are not all strictly distinct – turbulent mixing required to effect surface exchanges.</a:t>
            </a:r>
          </a:p>
          <a:p>
            <a:r>
              <a:rPr lang="en-GB"/>
              <a:t>More than one process may operate at a time.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02661-C684-4589-925C-5C3AC882DA8F}" type="slidenum">
              <a:rPr lang="en-US">
                <a:solidFill>
                  <a:prstClr val="black"/>
                </a:solidFill>
              </a:rPr>
              <a:pPr/>
              <a:t>20</a:t>
            </a:fld>
            <a:endParaRPr lang="en-US">
              <a:solidFill>
                <a:prstClr val="black"/>
              </a:solidFill>
            </a:endParaRPr>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GB"/>
              <a:t>Advection fog common in southwest approaches to English channel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1044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04452" name="Rectangle 4"/>
          <p:cNvSpPr>
            <a:spLocks noGrp="1" noChangeArrowheads="1"/>
          </p:cNvSpPr>
          <p:nvPr>
            <p:ph type="dt" sz="half" idx="2"/>
          </p:nvPr>
        </p:nvSpPr>
        <p:spPr>
          <a:xfrm>
            <a:off x="468313" y="6453188"/>
            <a:ext cx="2133600" cy="260350"/>
          </a:xfrm>
        </p:spPr>
        <p:txBody>
          <a:bodyPr/>
          <a:lstStyle>
            <a:lvl1pPr>
              <a:defRPr/>
            </a:lvl1pPr>
          </a:lstStyle>
          <a:p>
            <a:endParaRPr lang="en-US"/>
          </a:p>
        </p:txBody>
      </p:sp>
      <p:sp>
        <p:nvSpPr>
          <p:cNvPr id="104453" name="Rectangle 5"/>
          <p:cNvSpPr>
            <a:spLocks noGrp="1" noChangeArrowheads="1"/>
          </p:cNvSpPr>
          <p:nvPr>
            <p:ph type="ftr" sz="quarter" idx="3"/>
          </p:nvPr>
        </p:nvSpPr>
        <p:spPr>
          <a:xfrm>
            <a:off x="3124200" y="6453188"/>
            <a:ext cx="2895600" cy="268287"/>
          </a:xfrm>
        </p:spPr>
        <p:txBody>
          <a:bodyPr/>
          <a:lstStyle>
            <a:lvl1pPr>
              <a:defRPr/>
            </a:lvl1pPr>
          </a:lstStyle>
          <a:p>
            <a:r>
              <a:rPr lang="en-US"/>
              <a:t>ENVI 1400 : Meteorology and Forecasting : lecture 5</a:t>
            </a:r>
          </a:p>
        </p:txBody>
      </p:sp>
      <p:sp>
        <p:nvSpPr>
          <p:cNvPr id="104454" name="Rectangle 6"/>
          <p:cNvSpPr>
            <a:spLocks noGrp="1" noChangeArrowheads="1"/>
          </p:cNvSpPr>
          <p:nvPr>
            <p:ph type="sldNum" sz="quarter" idx="4"/>
          </p:nvPr>
        </p:nvSpPr>
        <p:spPr>
          <a:xfrm>
            <a:off x="6553200" y="6453188"/>
            <a:ext cx="2133600" cy="268287"/>
          </a:xfrm>
        </p:spPr>
        <p:txBody>
          <a:bodyPr/>
          <a:lstStyle>
            <a:lvl1pPr>
              <a:defRPr/>
            </a:lvl1pPr>
          </a:lstStyle>
          <a:p>
            <a:fld id="{B43B5533-F089-482F-9E61-35BE49564954}" type="slidenum">
              <a:rPr lang="en-US"/>
              <a:pPr/>
              <a:t>‹#›</a:t>
            </a:fld>
            <a:endParaRPr lang="en-US"/>
          </a:p>
        </p:txBody>
      </p:sp>
      <p:sp>
        <p:nvSpPr>
          <p:cNvPr id="104455" name="Line 7"/>
          <p:cNvSpPr>
            <a:spLocks noChangeShapeType="1"/>
          </p:cNvSpPr>
          <p:nvPr/>
        </p:nvSpPr>
        <p:spPr bwMode="auto">
          <a:xfrm>
            <a:off x="468313" y="6453188"/>
            <a:ext cx="8207375" cy="0"/>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Tree>
    <p:extLst>
      <p:ext uri="{BB962C8B-B14F-4D97-AF65-F5344CB8AC3E}">
        <p14:creationId xmlns:p14="http://schemas.microsoft.com/office/powerpoint/2010/main" val="178919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ENVI 1400 : Meteorology and Forecasting : lecture 5</a:t>
            </a:r>
          </a:p>
        </p:txBody>
      </p:sp>
      <p:sp>
        <p:nvSpPr>
          <p:cNvPr id="6" name="Slide Number Placeholder 5"/>
          <p:cNvSpPr>
            <a:spLocks noGrp="1"/>
          </p:cNvSpPr>
          <p:nvPr>
            <p:ph type="sldNum" sz="quarter" idx="12"/>
          </p:nvPr>
        </p:nvSpPr>
        <p:spPr/>
        <p:txBody>
          <a:bodyPr/>
          <a:lstStyle>
            <a:lvl1pPr>
              <a:defRPr/>
            </a:lvl1pPr>
          </a:lstStyle>
          <a:p>
            <a:fld id="{FD23836C-A0AC-447C-A73E-5682BE7CAF11}" type="slidenum">
              <a:rPr lang="en-US"/>
              <a:pPr/>
              <a:t>‹#›</a:t>
            </a:fld>
            <a:endParaRPr lang="en-US"/>
          </a:p>
        </p:txBody>
      </p:sp>
    </p:spTree>
    <p:extLst>
      <p:ext uri="{BB962C8B-B14F-4D97-AF65-F5344CB8AC3E}">
        <p14:creationId xmlns:p14="http://schemas.microsoft.com/office/powerpoint/2010/main" val="433420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ENVI 1400 : Meteorology and Forecasting : lecture 5</a:t>
            </a:r>
          </a:p>
        </p:txBody>
      </p:sp>
      <p:sp>
        <p:nvSpPr>
          <p:cNvPr id="6" name="Slide Number Placeholder 5"/>
          <p:cNvSpPr>
            <a:spLocks noGrp="1"/>
          </p:cNvSpPr>
          <p:nvPr>
            <p:ph type="sldNum" sz="quarter" idx="12"/>
          </p:nvPr>
        </p:nvSpPr>
        <p:spPr/>
        <p:txBody>
          <a:bodyPr/>
          <a:lstStyle>
            <a:lvl1pPr>
              <a:defRPr/>
            </a:lvl1pPr>
          </a:lstStyle>
          <a:p>
            <a:fld id="{98CE9AD9-02BA-4EAB-A8BB-A6387FA32720}" type="slidenum">
              <a:rPr lang="en-US"/>
              <a:pPr/>
              <a:t>‹#›</a:t>
            </a:fld>
            <a:endParaRPr lang="en-US"/>
          </a:p>
        </p:txBody>
      </p:sp>
    </p:spTree>
    <p:extLst>
      <p:ext uri="{BB962C8B-B14F-4D97-AF65-F5344CB8AC3E}">
        <p14:creationId xmlns:p14="http://schemas.microsoft.com/office/powerpoint/2010/main" val="1346894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ENVI 1400 : Meteorology and Forecasting : lecture 5</a:t>
            </a:r>
          </a:p>
        </p:txBody>
      </p:sp>
      <p:sp>
        <p:nvSpPr>
          <p:cNvPr id="7" name="Slide Number Placeholder 6"/>
          <p:cNvSpPr>
            <a:spLocks noGrp="1"/>
          </p:cNvSpPr>
          <p:nvPr>
            <p:ph type="sldNum" sz="quarter" idx="12"/>
          </p:nvPr>
        </p:nvSpPr>
        <p:spPr/>
        <p:txBody>
          <a:bodyPr/>
          <a:lstStyle>
            <a:lvl1pPr>
              <a:defRPr/>
            </a:lvl1pPr>
          </a:lstStyle>
          <a:p>
            <a:fld id="{4224CB21-65F5-44CA-9AE2-2B3254EE61C1}" type="slidenum">
              <a:rPr lang="en-US"/>
              <a:pPr/>
              <a:t>‹#›</a:t>
            </a:fld>
            <a:endParaRPr lang="en-US"/>
          </a:p>
        </p:txBody>
      </p:sp>
    </p:spTree>
    <p:extLst>
      <p:ext uri="{BB962C8B-B14F-4D97-AF65-F5344CB8AC3E}">
        <p14:creationId xmlns:p14="http://schemas.microsoft.com/office/powerpoint/2010/main" val="2937000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ENVI 1400 : Meteorology and Forecasting : lecture 5</a:t>
            </a:r>
          </a:p>
        </p:txBody>
      </p:sp>
      <p:sp>
        <p:nvSpPr>
          <p:cNvPr id="9" name="Slide Number Placeholder 8"/>
          <p:cNvSpPr>
            <a:spLocks noGrp="1"/>
          </p:cNvSpPr>
          <p:nvPr>
            <p:ph type="sldNum" sz="quarter" idx="12"/>
          </p:nvPr>
        </p:nvSpPr>
        <p:spPr/>
        <p:txBody>
          <a:bodyPr/>
          <a:lstStyle>
            <a:lvl1pPr>
              <a:defRPr/>
            </a:lvl1pPr>
          </a:lstStyle>
          <a:p>
            <a:fld id="{CC7EE8A6-3310-49E8-817F-04B99D2DB817}" type="slidenum">
              <a:rPr lang="en-US"/>
              <a:pPr/>
              <a:t>‹#›</a:t>
            </a:fld>
            <a:endParaRPr lang="en-US"/>
          </a:p>
        </p:txBody>
      </p:sp>
    </p:spTree>
    <p:extLst>
      <p:ext uri="{BB962C8B-B14F-4D97-AF65-F5344CB8AC3E}">
        <p14:creationId xmlns:p14="http://schemas.microsoft.com/office/powerpoint/2010/main" val="52624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ENVI 1400 : Meteorology and Forecasting : lecture 5</a:t>
            </a:r>
          </a:p>
        </p:txBody>
      </p:sp>
      <p:sp>
        <p:nvSpPr>
          <p:cNvPr id="5" name="Slide Number Placeholder 4"/>
          <p:cNvSpPr>
            <a:spLocks noGrp="1"/>
          </p:cNvSpPr>
          <p:nvPr>
            <p:ph type="sldNum" sz="quarter" idx="12"/>
          </p:nvPr>
        </p:nvSpPr>
        <p:spPr/>
        <p:txBody>
          <a:bodyPr/>
          <a:lstStyle>
            <a:lvl1pPr>
              <a:defRPr/>
            </a:lvl1pPr>
          </a:lstStyle>
          <a:p>
            <a:fld id="{F9A243E2-B106-46FD-8E98-72EADEC48972}" type="slidenum">
              <a:rPr lang="en-US"/>
              <a:pPr/>
              <a:t>‹#›</a:t>
            </a:fld>
            <a:endParaRPr lang="en-US"/>
          </a:p>
        </p:txBody>
      </p:sp>
    </p:spTree>
    <p:extLst>
      <p:ext uri="{BB962C8B-B14F-4D97-AF65-F5344CB8AC3E}">
        <p14:creationId xmlns:p14="http://schemas.microsoft.com/office/powerpoint/2010/main" val="951861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ENVI 1400 : Meteorology and Forecasting : lecture 5</a:t>
            </a:r>
          </a:p>
        </p:txBody>
      </p:sp>
      <p:sp>
        <p:nvSpPr>
          <p:cNvPr id="4" name="Slide Number Placeholder 3"/>
          <p:cNvSpPr>
            <a:spLocks noGrp="1"/>
          </p:cNvSpPr>
          <p:nvPr>
            <p:ph type="sldNum" sz="quarter" idx="12"/>
          </p:nvPr>
        </p:nvSpPr>
        <p:spPr/>
        <p:txBody>
          <a:bodyPr/>
          <a:lstStyle>
            <a:lvl1pPr>
              <a:defRPr/>
            </a:lvl1pPr>
          </a:lstStyle>
          <a:p>
            <a:fld id="{C6F8E342-2D9B-44A4-9C3D-6D9874642863}" type="slidenum">
              <a:rPr lang="en-US"/>
              <a:pPr/>
              <a:t>‹#›</a:t>
            </a:fld>
            <a:endParaRPr lang="en-US"/>
          </a:p>
        </p:txBody>
      </p:sp>
    </p:spTree>
    <p:extLst>
      <p:ext uri="{BB962C8B-B14F-4D97-AF65-F5344CB8AC3E}">
        <p14:creationId xmlns:p14="http://schemas.microsoft.com/office/powerpoint/2010/main" val="959176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ENVI 1400 : Meteorology and Forecasting : lecture 5</a:t>
            </a:r>
          </a:p>
        </p:txBody>
      </p:sp>
      <p:sp>
        <p:nvSpPr>
          <p:cNvPr id="7" name="Slide Number Placeholder 6"/>
          <p:cNvSpPr>
            <a:spLocks noGrp="1"/>
          </p:cNvSpPr>
          <p:nvPr>
            <p:ph type="sldNum" sz="quarter" idx="12"/>
          </p:nvPr>
        </p:nvSpPr>
        <p:spPr/>
        <p:txBody>
          <a:bodyPr/>
          <a:lstStyle>
            <a:lvl1pPr>
              <a:defRPr/>
            </a:lvl1pPr>
          </a:lstStyle>
          <a:p>
            <a:fld id="{F3601962-243A-48BF-93D2-ACC07B8E8ABD}" type="slidenum">
              <a:rPr lang="en-US"/>
              <a:pPr/>
              <a:t>‹#›</a:t>
            </a:fld>
            <a:endParaRPr lang="en-US"/>
          </a:p>
        </p:txBody>
      </p:sp>
    </p:spTree>
    <p:extLst>
      <p:ext uri="{BB962C8B-B14F-4D97-AF65-F5344CB8AC3E}">
        <p14:creationId xmlns:p14="http://schemas.microsoft.com/office/powerpoint/2010/main" val="215044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ENVI 1400 : Meteorology and Forecasting : lecture 5</a:t>
            </a:r>
          </a:p>
        </p:txBody>
      </p:sp>
      <p:sp>
        <p:nvSpPr>
          <p:cNvPr id="7" name="Slide Number Placeholder 6"/>
          <p:cNvSpPr>
            <a:spLocks noGrp="1"/>
          </p:cNvSpPr>
          <p:nvPr>
            <p:ph type="sldNum" sz="quarter" idx="12"/>
          </p:nvPr>
        </p:nvSpPr>
        <p:spPr/>
        <p:txBody>
          <a:bodyPr/>
          <a:lstStyle>
            <a:lvl1pPr>
              <a:defRPr/>
            </a:lvl1pPr>
          </a:lstStyle>
          <a:p>
            <a:fld id="{5B978F7A-577A-43B7-A2B5-4370AFBF40F0}" type="slidenum">
              <a:rPr lang="en-US"/>
              <a:pPr/>
              <a:t>‹#›</a:t>
            </a:fld>
            <a:endParaRPr lang="en-US"/>
          </a:p>
        </p:txBody>
      </p:sp>
    </p:spTree>
    <p:extLst>
      <p:ext uri="{BB962C8B-B14F-4D97-AF65-F5344CB8AC3E}">
        <p14:creationId xmlns:p14="http://schemas.microsoft.com/office/powerpoint/2010/main" val="2481342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ENVI 1400 : Meteorology and Forecasting : lecture 5</a:t>
            </a:r>
          </a:p>
        </p:txBody>
      </p:sp>
      <p:sp>
        <p:nvSpPr>
          <p:cNvPr id="6" name="Slide Number Placeholder 5"/>
          <p:cNvSpPr>
            <a:spLocks noGrp="1"/>
          </p:cNvSpPr>
          <p:nvPr>
            <p:ph type="sldNum" sz="quarter" idx="12"/>
          </p:nvPr>
        </p:nvSpPr>
        <p:spPr/>
        <p:txBody>
          <a:bodyPr/>
          <a:lstStyle>
            <a:lvl1pPr>
              <a:defRPr/>
            </a:lvl1pPr>
          </a:lstStyle>
          <a:p>
            <a:fld id="{5ED42AB1-E48C-4CF7-9EEE-510565E6E141}" type="slidenum">
              <a:rPr lang="en-US"/>
              <a:pPr/>
              <a:t>‹#›</a:t>
            </a:fld>
            <a:endParaRPr lang="en-US"/>
          </a:p>
        </p:txBody>
      </p:sp>
    </p:spTree>
    <p:extLst>
      <p:ext uri="{BB962C8B-B14F-4D97-AF65-F5344CB8AC3E}">
        <p14:creationId xmlns:p14="http://schemas.microsoft.com/office/powerpoint/2010/main" val="2293777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6265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96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ENVI 1400 : Meteorology and Forecasting : lecture 5</a:t>
            </a:r>
          </a:p>
        </p:txBody>
      </p:sp>
      <p:sp>
        <p:nvSpPr>
          <p:cNvPr id="6" name="Slide Number Placeholder 5"/>
          <p:cNvSpPr>
            <a:spLocks noGrp="1"/>
          </p:cNvSpPr>
          <p:nvPr>
            <p:ph type="sldNum" sz="quarter" idx="12"/>
          </p:nvPr>
        </p:nvSpPr>
        <p:spPr/>
        <p:txBody>
          <a:bodyPr/>
          <a:lstStyle>
            <a:lvl1pPr>
              <a:defRPr/>
            </a:lvl1pPr>
          </a:lstStyle>
          <a:p>
            <a:fld id="{CB3A1FCD-DB11-4738-ADFB-007371047850}" type="slidenum">
              <a:rPr lang="en-US"/>
              <a:pPr/>
              <a:t>‹#›</a:t>
            </a:fld>
            <a:endParaRPr lang="en-US"/>
          </a:p>
        </p:txBody>
      </p:sp>
    </p:spTree>
    <p:extLst>
      <p:ext uri="{BB962C8B-B14F-4D97-AF65-F5344CB8AC3E}">
        <p14:creationId xmlns:p14="http://schemas.microsoft.com/office/powerpoint/2010/main" val="250960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8/27/2020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27" name="Rectangle 3"/>
          <p:cNvSpPr>
            <a:spLocks noGrp="1" noChangeArrowheads="1"/>
          </p:cNvSpPr>
          <p:nvPr>
            <p:ph type="body" idx="1"/>
          </p:nvPr>
        </p:nvSpPr>
        <p:spPr bwMode="auto">
          <a:xfrm>
            <a:off x="457200" y="1600200"/>
            <a:ext cx="8229600"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28" name="Rectangle 4"/>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000">
                <a:solidFill>
                  <a:srgbClr val="333399"/>
                </a:solidFill>
              </a:defRPr>
            </a:lvl1pPr>
          </a:lstStyle>
          <a:p>
            <a:pPr fontAlgn="base">
              <a:spcBef>
                <a:spcPct val="0"/>
              </a:spcBef>
              <a:spcAft>
                <a:spcPct val="0"/>
              </a:spcAft>
            </a:pPr>
            <a:endParaRPr lang="en-US" smtClean="0"/>
          </a:p>
        </p:txBody>
      </p:sp>
      <p:sp>
        <p:nvSpPr>
          <p:cNvPr id="103429" name="Rectangle 5"/>
          <p:cNvSpPr>
            <a:spLocks noGrp="1" noChangeArrowheads="1"/>
          </p:cNvSpPr>
          <p:nvPr>
            <p:ph type="ftr" sz="quarter" idx="3"/>
          </p:nvPr>
        </p:nvSpPr>
        <p:spPr bwMode="auto">
          <a:xfrm>
            <a:off x="2484438" y="6453188"/>
            <a:ext cx="43195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a:defRPr sz="1000">
                <a:solidFill>
                  <a:srgbClr val="333399"/>
                </a:solidFill>
              </a:defRPr>
            </a:lvl1pPr>
          </a:lstStyle>
          <a:p>
            <a:pPr fontAlgn="base">
              <a:spcBef>
                <a:spcPct val="0"/>
              </a:spcBef>
              <a:spcAft>
                <a:spcPct val="0"/>
              </a:spcAft>
            </a:pPr>
            <a:r>
              <a:rPr lang="en-US" smtClean="0"/>
              <a:t>ENVI 1400 : Meteorology and Forecasting : lecture 5</a:t>
            </a:r>
          </a:p>
        </p:txBody>
      </p:sp>
      <p:sp>
        <p:nvSpPr>
          <p:cNvPr id="103430" name="Rectangle 6"/>
          <p:cNvSpPr>
            <a:spLocks noGrp="1" noChangeArrowheads="1"/>
          </p:cNvSpPr>
          <p:nvPr>
            <p:ph type="sldNum" sz="quarter" idx="4"/>
          </p:nvPr>
        </p:nvSpPr>
        <p:spPr bwMode="auto">
          <a:xfrm>
            <a:off x="7092950" y="6453188"/>
            <a:ext cx="159385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1000">
                <a:solidFill>
                  <a:srgbClr val="333399"/>
                </a:solidFill>
              </a:defRPr>
            </a:lvl1pPr>
          </a:lstStyle>
          <a:p>
            <a:pPr fontAlgn="base">
              <a:spcBef>
                <a:spcPct val="0"/>
              </a:spcBef>
              <a:spcAft>
                <a:spcPct val="0"/>
              </a:spcAft>
            </a:pPr>
            <a:fld id="{BA7B85F3-3F15-45EF-BBC9-0C11CCE84407}" type="slidenum">
              <a:rPr lang="en-US" smtClean="0"/>
              <a:pPr fontAlgn="base">
                <a:spcBef>
                  <a:spcPct val="0"/>
                </a:spcBef>
                <a:spcAft>
                  <a:spcPct val="0"/>
                </a:spcAft>
              </a:pPr>
              <a:t>‹#›</a:t>
            </a:fld>
            <a:endParaRPr lang="en-US" smtClean="0"/>
          </a:p>
        </p:txBody>
      </p:sp>
      <p:sp>
        <p:nvSpPr>
          <p:cNvPr id="103431" name="Line 7"/>
          <p:cNvSpPr>
            <a:spLocks noChangeShapeType="1"/>
          </p:cNvSpPr>
          <p:nvPr/>
        </p:nvSpPr>
        <p:spPr bwMode="auto">
          <a:xfrm>
            <a:off x="468313" y="6453188"/>
            <a:ext cx="8207375" cy="0"/>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Tree>
    <p:extLst>
      <p:ext uri="{BB962C8B-B14F-4D97-AF65-F5344CB8AC3E}">
        <p14:creationId xmlns:p14="http://schemas.microsoft.com/office/powerpoint/2010/main" val="4126798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dt="0"/>
  <p:txStyles>
    <p:titleStyle>
      <a:lvl1pPr algn="ctr" rtl="0" fontAlgn="base">
        <a:spcBef>
          <a:spcPct val="0"/>
        </a:spcBef>
        <a:spcAft>
          <a:spcPct val="0"/>
        </a:spcAft>
        <a:defRPr sz="4400" b="1">
          <a:solidFill>
            <a:schemeClr val="tx2"/>
          </a:solidFill>
          <a:latin typeface="+mj-lt"/>
          <a:ea typeface="+mj-ea"/>
          <a:cs typeface="+mj-cs"/>
        </a:defRPr>
      </a:lvl1pPr>
      <a:lvl2pPr algn="ctr" rtl="0" fontAlgn="base">
        <a:spcBef>
          <a:spcPct val="0"/>
        </a:spcBef>
        <a:spcAft>
          <a:spcPct val="0"/>
        </a:spcAft>
        <a:defRPr sz="4400" b="1">
          <a:solidFill>
            <a:schemeClr val="tx2"/>
          </a:solidFill>
          <a:latin typeface="Arial" charset="0"/>
        </a:defRPr>
      </a:lvl2pPr>
      <a:lvl3pPr algn="ctr" rtl="0" fontAlgn="base">
        <a:spcBef>
          <a:spcPct val="0"/>
        </a:spcBef>
        <a:spcAft>
          <a:spcPct val="0"/>
        </a:spcAft>
        <a:defRPr sz="4400" b="1">
          <a:solidFill>
            <a:schemeClr val="tx2"/>
          </a:solidFill>
          <a:latin typeface="Arial" charset="0"/>
        </a:defRPr>
      </a:lvl3pPr>
      <a:lvl4pPr algn="ctr" rtl="0" fontAlgn="base">
        <a:spcBef>
          <a:spcPct val="0"/>
        </a:spcBef>
        <a:spcAft>
          <a:spcPct val="0"/>
        </a:spcAft>
        <a:defRPr sz="4400" b="1">
          <a:solidFill>
            <a:schemeClr val="tx2"/>
          </a:solidFill>
          <a:latin typeface="Arial" charset="0"/>
        </a:defRPr>
      </a:lvl4pPr>
      <a:lvl5pPr algn="ctr" rtl="0" fontAlgn="base">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air mass"/>
          <p:cNvPicPr>
            <a:picLocks noChangeAspect="1" noChangeArrowheads="1"/>
          </p:cNvPicPr>
          <p:nvPr/>
        </p:nvPicPr>
        <p:blipFill rotWithShape="1">
          <a:blip r:embed="rId2">
            <a:extLst>
              <a:ext uri="{28A0092B-C50C-407E-A947-70E740481C1C}">
                <a14:useLocalDpi xmlns:a14="http://schemas.microsoft.com/office/drawing/2010/main" val="0"/>
              </a:ext>
            </a:extLst>
          </a:blip>
          <a:srcRect l="10884" r="14085" b="7576"/>
          <a:stretch/>
        </p:blipFill>
        <p:spPr bwMode="auto">
          <a:xfrm>
            <a:off x="152400" y="2826326"/>
            <a:ext cx="4059382" cy="38030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86400" y="221159"/>
            <a:ext cx="2743200" cy="769441"/>
          </a:xfrm>
          <a:prstGeom prst="rect">
            <a:avLst/>
          </a:prstGeom>
          <a:noFill/>
        </p:spPr>
        <p:txBody>
          <a:bodyPr wrap="square" rtlCol="0">
            <a:spAutoFit/>
          </a:bodyPr>
          <a:lstStyle/>
          <a:p>
            <a:pPr algn="ctr"/>
            <a:r>
              <a:rPr lang="en-US" sz="4400" dirty="0" smtClean="0">
                <a:latin typeface="Palatino Linotype" pitchFamily="18" charset="0"/>
              </a:rPr>
              <a:t>Air Mass</a:t>
            </a:r>
            <a:endParaRPr lang="en-IN" sz="4400" dirty="0">
              <a:latin typeface="Palatino Linotype" pitchFamily="18" charset="0"/>
            </a:endParaRPr>
          </a:p>
        </p:txBody>
      </p:sp>
      <p:sp>
        <p:nvSpPr>
          <p:cNvPr id="4" name="TextBox 3"/>
          <p:cNvSpPr txBox="1"/>
          <p:nvPr/>
        </p:nvSpPr>
        <p:spPr>
          <a:xfrm>
            <a:off x="4419600" y="5029200"/>
            <a:ext cx="4419600" cy="1569660"/>
          </a:xfrm>
          <a:prstGeom prst="rect">
            <a:avLst/>
          </a:prstGeom>
          <a:noFill/>
        </p:spPr>
        <p:txBody>
          <a:bodyPr wrap="square" rtlCol="0">
            <a:spAutoFit/>
          </a:bodyPr>
          <a:lstStyle/>
          <a:p>
            <a:pPr algn="r"/>
            <a:r>
              <a:rPr lang="en-US" sz="2400" dirty="0" smtClean="0">
                <a:latin typeface="Palatino Linotype" pitchFamily="18" charset="0"/>
              </a:rPr>
              <a:t>By –</a:t>
            </a:r>
            <a:r>
              <a:rPr lang="en-US" sz="2400" b="1" dirty="0" smtClean="0">
                <a:latin typeface="Palatino Linotype" pitchFamily="18" charset="0"/>
              </a:rPr>
              <a:t> </a:t>
            </a:r>
          </a:p>
          <a:p>
            <a:pPr algn="r"/>
            <a:r>
              <a:rPr lang="en-US" sz="2400" b="1" dirty="0" smtClean="0">
                <a:latin typeface="Palatino Linotype" pitchFamily="18" charset="0"/>
              </a:rPr>
              <a:t>Kaustuv Mukherjee</a:t>
            </a:r>
          </a:p>
          <a:p>
            <a:pPr algn="r"/>
            <a:r>
              <a:rPr lang="en-US" sz="2400" dirty="0" smtClean="0">
                <a:latin typeface="Palatino Linotype" pitchFamily="18" charset="0"/>
              </a:rPr>
              <a:t>Dept. of Geography,</a:t>
            </a:r>
          </a:p>
          <a:p>
            <a:pPr algn="r"/>
            <a:r>
              <a:rPr lang="en-US" sz="2400" dirty="0" err="1" smtClean="0">
                <a:latin typeface="Palatino Linotype" pitchFamily="18" charset="0"/>
              </a:rPr>
              <a:t>Chandidas</a:t>
            </a:r>
            <a:r>
              <a:rPr lang="en-US" sz="2400" dirty="0" smtClean="0">
                <a:latin typeface="Palatino Linotype" pitchFamily="18" charset="0"/>
              </a:rPr>
              <a:t> </a:t>
            </a:r>
            <a:r>
              <a:rPr lang="en-US" sz="2400" dirty="0" err="1" smtClean="0">
                <a:latin typeface="Palatino Linotype" pitchFamily="18" charset="0"/>
              </a:rPr>
              <a:t>Mahavidyalaya</a:t>
            </a:r>
            <a:endParaRPr lang="en-IN" sz="2400" dirty="0">
              <a:latin typeface="Palatino Linotype" pitchFamily="18" charset="0"/>
            </a:endParaRPr>
          </a:p>
        </p:txBody>
      </p:sp>
    </p:spTree>
    <p:extLst>
      <p:ext uri="{BB962C8B-B14F-4D97-AF65-F5344CB8AC3E}">
        <p14:creationId xmlns:p14="http://schemas.microsoft.com/office/powerpoint/2010/main" val="60643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8" name="Picture 4" descr="uk2"/>
          <p:cNvPicPr>
            <a:picLocks noChangeAspect="1" noChangeArrowheads="1"/>
          </p:cNvPicPr>
          <p:nvPr/>
        </p:nvPicPr>
        <p:blipFill>
          <a:blip r:embed="rId2" cstate="print">
            <a:clrChange>
              <a:clrFrom>
                <a:srgbClr val="A4F8FD"/>
              </a:clrFrom>
              <a:clrTo>
                <a:srgbClr val="A4F8FD">
                  <a:alpha val="0"/>
                </a:srgbClr>
              </a:clrTo>
            </a:clrChange>
            <a:extLst>
              <a:ext uri="{28A0092B-C50C-407E-A947-70E740481C1C}">
                <a14:useLocalDpi xmlns:a14="http://schemas.microsoft.com/office/drawing/2010/main" val="0"/>
              </a:ext>
            </a:extLst>
          </a:blip>
          <a:srcRect/>
          <a:stretch>
            <a:fillRect/>
          </a:stretch>
        </p:blipFill>
        <p:spPr bwMode="auto">
          <a:xfrm>
            <a:off x="576263" y="1341438"/>
            <a:ext cx="3705225" cy="4535487"/>
          </a:xfrm>
          <a:prstGeom prst="rect">
            <a:avLst/>
          </a:prstGeom>
          <a:noFill/>
          <a:extLst>
            <a:ext uri="{909E8E84-426E-40DD-AFC4-6F175D3DCCD1}">
              <a14:hiddenFill xmlns:a14="http://schemas.microsoft.com/office/drawing/2010/main">
                <a:solidFill>
                  <a:srgbClr val="FFFFFF"/>
                </a:solidFill>
              </a14:hiddenFill>
            </a:ext>
          </a:extLst>
        </p:spPr>
      </p:pic>
      <p:sp>
        <p:nvSpPr>
          <p:cNvPr id="221190" name="Oval 6"/>
          <p:cNvSpPr>
            <a:spLocks noChangeArrowheads="1"/>
          </p:cNvSpPr>
          <p:nvPr/>
        </p:nvSpPr>
        <p:spPr bwMode="auto">
          <a:xfrm rot="-1076610">
            <a:off x="3995738" y="404813"/>
            <a:ext cx="1081087" cy="7191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1191" name="Rectangle 7"/>
          <p:cNvSpPr>
            <a:spLocks noChangeArrowheads="1"/>
          </p:cNvSpPr>
          <p:nvPr/>
        </p:nvSpPr>
        <p:spPr bwMode="auto">
          <a:xfrm>
            <a:off x="468313" y="333375"/>
            <a:ext cx="6191250" cy="58324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1192" name="Freeform 8"/>
          <p:cNvSpPr>
            <a:spLocks/>
          </p:cNvSpPr>
          <p:nvPr/>
        </p:nvSpPr>
        <p:spPr bwMode="auto">
          <a:xfrm>
            <a:off x="3260725" y="330200"/>
            <a:ext cx="2428875" cy="1279525"/>
          </a:xfrm>
          <a:custGeom>
            <a:avLst/>
            <a:gdLst>
              <a:gd name="T0" fmla="*/ 1489 w 1530"/>
              <a:gd name="T1" fmla="*/ 0 h 806"/>
              <a:gd name="T2" fmla="*/ 1509 w 1530"/>
              <a:gd name="T3" fmla="*/ 207 h 806"/>
              <a:gd name="T4" fmla="*/ 1362 w 1530"/>
              <a:gd name="T5" fmla="*/ 529 h 806"/>
              <a:gd name="T6" fmla="*/ 993 w 1530"/>
              <a:gd name="T7" fmla="*/ 770 h 806"/>
              <a:gd name="T8" fmla="*/ 371 w 1530"/>
              <a:gd name="T9" fmla="*/ 743 h 806"/>
              <a:gd name="T10" fmla="*/ 49 w 1530"/>
              <a:gd name="T11" fmla="*/ 468 h 806"/>
              <a:gd name="T12" fmla="*/ 76 w 1530"/>
              <a:gd name="T13" fmla="*/ 147 h 806"/>
              <a:gd name="T14" fmla="*/ 282 w 1530"/>
              <a:gd name="T15" fmla="*/ 2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806">
                <a:moveTo>
                  <a:pt x="1489" y="0"/>
                </a:moveTo>
                <a:cubicBezTo>
                  <a:pt x="1492" y="34"/>
                  <a:pt x="1530" y="119"/>
                  <a:pt x="1509" y="207"/>
                </a:cubicBezTo>
                <a:cubicBezTo>
                  <a:pt x="1488" y="295"/>
                  <a:pt x="1448" y="435"/>
                  <a:pt x="1362" y="529"/>
                </a:cubicBezTo>
                <a:cubicBezTo>
                  <a:pt x="1276" y="623"/>
                  <a:pt x="1158" y="734"/>
                  <a:pt x="993" y="770"/>
                </a:cubicBezTo>
                <a:cubicBezTo>
                  <a:pt x="828" y="806"/>
                  <a:pt x="528" y="793"/>
                  <a:pt x="371" y="743"/>
                </a:cubicBezTo>
                <a:cubicBezTo>
                  <a:pt x="214" y="693"/>
                  <a:pt x="98" y="567"/>
                  <a:pt x="49" y="468"/>
                </a:cubicBezTo>
                <a:cubicBezTo>
                  <a:pt x="0" y="369"/>
                  <a:pt x="37" y="225"/>
                  <a:pt x="76" y="147"/>
                </a:cubicBezTo>
                <a:cubicBezTo>
                  <a:pt x="115" y="69"/>
                  <a:pt x="239" y="32"/>
                  <a:pt x="282" y="2"/>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1193" name="Freeform 9"/>
          <p:cNvSpPr>
            <a:spLocks/>
          </p:cNvSpPr>
          <p:nvPr/>
        </p:nvSpPr>
        <p:spPr bwMode="auto">
          <a:xfrm>
            <a:off x="2536825" y="339725"/>
            <a:ext cx="3916363" cy="1744663"/>
          </a:xfrm>
          <a:custGeom>
            <a:avLst/>
            <a:gdLst>
              <a:gd name="T0" fmla="*/ 2467 w 2467"/>
              <a:gd name="T1" fmla="*/ 0 h 1099"/>
              <a:gd name="T2" fmla="*/ 2347 w 2467"/>
              <a:gd name="T3" fmla="*/ 369 h 1099"/>
              <a:gd name="T4" fmla="*/ 2153 w 2467"/>
              <a:gd name="T5" fmla="*/ 704 h 1099"/>
              <a:gd name="T6" fmla="*/ 1771 w 2467"/>
              <a:gd name="T7" fmla="*/ 978 h 1099"/>
              <a:gd name="T8" fmla="*/ 1141 w 2467"/>
              <a:gd name="T9" fmla="*/ 1099 h 1099"/>
              <a:gd name="T10" fmla="*/ 552 w 2467"/>
              <a:gd name="T11" fmla="*/ 978 h 1099"/>
              <a:gd name="T12" fmla="*/ 130 w 2467"/>
              <a:gd name="T13" fmla="*/ 683 h 1099"/>
              <a:gd name="T14" fmla="*/ 9 w 2467"/>
              <a:gd name="T15" fmla="*/ 335 h 1099"/>
              <a:gd name="T16" fmla="*/ 76 w 2467"/>
              <a:gd name="T17" fmla="*/ 0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7" h="1099">
                <a:moveTo>
                  <a:pt x="2467" y="0"/>
                </a:moveTo>
                <a:cubicBezTo>
                  <a:pt x="2448" y="62"/>
                  <a:pt x="2399" y="252"/>
                  <a:pt x="2347" y="369"/>
                </a:cubicBezTo>
                <a:cubicBezTo>
                  <a:pt x="2295" y="486"/>
                  <a:pt x="2249" y="603"/>
                  <a:pt x="2153" y="704"/>
                </a:cubicBezTo>
                <a:cubicBezTo>
                  <a:pt x="2057" y="805"/>
                  <a:pt x="1940" y="912"/>
                  <a:pt x="1771" y="978"/>
                </a:cubicBezTo>
                <a:cubicBezTo>
                  <a:pt x="1602" y="1044"/>
                  <a:pt x="1344" y="1099"/>
                  <a:pt x="1141" y="1099"/>
                </a:cubicBezTo>
                <a:cubicBezTo>
                  <a:pt x="938" y="1099"/>
                  <a:pt x="720" y="1047"/>
                  <a:pt x="552" y="978"/>
                </a:cubicBezTo>
                <a:cubicBezTo>
                  <a:pt x="384" y="909"/>
                  <a:pt x="220" y="790"/>
                  <a:pt x="130" y="683"/>
                </a:cubicBezTo>
                <a:cubicBezTo>
                  <a:pt x="40" y="576"/>
                  <a:pt x="18" y="449"/>
                  <a:pt x="9" y="335"/>
                </a:cubicBezTo>
                <a:cubicBezTo>
                  <a:pt x="0" y="221"/>
                  <a:pt x="62" y="70"/>
                  <a:pt x="76"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1194" name="Freeform 10"/>
          <p:cNvSpPr>
            <a:spLocks/>
          </p:cNvSpPr>
          <p:nvPr/>
        </p:nvSpPr>
        <p:spPr bwMode="auto">
          <a:xfrm>
            <a:off x="1509713" y="339725"/>
            <a:ext cx="5156200" cy="2465388"/>
          </a:xfrm>
          <a:custGeom>
            <a:avLst/>
            <a:gdLst>
              <a:gd name="T0" fmla="*/ 3248 w 3248"/>
              <a:gd name="T1" fmla="*/ 998 h 1553"/>
              <a:gd name="T2" fmla="*/ 2873 w 3248"/>
              <a:gd name="T3" fmla="*/ 1293 h 1553"/>
              <a:gd name="T4" fmla="*/ 2264 w 3248"/>
              <a:gd name="T5" fmla="*/ 1520 h 1553"/>
              <a:gd name="T6" fmla="*/ 1346 w 3248"/>
              <a:gd name="T7" fmla="*/ 1494 h 1553"/>
              <a:gd name="T8" fmla="*/ 623 w 3248"/>
              <a:gd name="T9" fmla="*/ 1212 h 1553"/>
              <a:gd name="T10" fmla="*/ 114 w 3248"/>
              <a:gd name="T11" fmla="*/ 643 h 1553"/>
              <a:gd name="T12" fmla="*/ 0 w 3248"/>
              <a:gd name="T13" fmla="*/ 0 h 1553"/>
            </a:gdLst>
            <a:ahLst/>
            <a:cxnLst>
              <a:cxn ang="0">
                <a:pos x="T0" y="T1"/>
              </a:cxn>
              <a:cxn ang="0">
                <a:pos x="T2" y="T3"/>
              </a:cxn>
              <a:cxn ang="0">
                <a:pos x="T4" y="T5"/>
              </a:cxn>
              <a:cxn ang="0">
                <a:pos x="T6" y="T7"/>
              </a:cxn>
              <a:cxn ang="0">
                <a:pos x="T8" y="T9"/>
              </a:cxn>
              <a:cxn ang="0">
                <a:pos x="T10" y="T11"/>
              </a:cxn>
              <a:cxn ang="0">
                <a:pos x="T12" y="T13"/>
              </a:cxn>
            </a:cxnLst>
            <a:rect l="0" t="0" r="r" b="b"/>
            <a:pathLst>
              <a:path w="3248" h="1553">
                <a:moveTo>
                  <a:pt x="3248" y="998"/>
                </a:moveTo>
                <a:cubicBezTo>
                  <a:pt x="3186" y="1047"/>
                  <a:pt x="3037" y="1206"/>
                  <a:pt x="2873" y="1293"/>
                </a:cubicBezTo>
                <a:cubicBezTo>
                  <a:pt x="2709" y="1380"/>
                  <a:pt x="2518" y="1487"/>
                  <a:pt x="2264" y="1520"/>
                </a:cubicBezTo>
                <a:cubicBezTo>
                  <a:pt x="2010" y="1553"/>
                  <a:pt x="1619" y="1545"/>
                  <a:pt x="1346" y="1494"/>
                </a:cubicBezTo>
                <a:cubicBezTo>
                  <a:pt x="1073" y="1443"/>
                  <a:pt x="828" y="1354"/>
                  <a:pt x="623" y="1212"/>
                </a:cubicBezTo>
                <a:cubicBezTo>
                  <a:pt x="418" y="1070"/>
                  <a:pt x="218" y="845"/>
                  <a:pt x="114" y="643"/>
                </a:cubicBezTo>
                <a:cubicBezTo>
                  <a:pt x="10" y="441"/>
                  <a:pt x="24" y="134"/>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1195" name="Freeform 11"/>
          <p:cNvSpPr>
            <a:spLocks/>
          </p:cNvSpPr>
          <p:nvPr/>
        </p:nvSpPr>
        <p:spPr bwMode="auto">
          <a:xfrm>
            <a:off x="488950" y="882650"/>
            <a:ext cx="6165850" cy="2765425"/>
          </a:xfrm>
          <a:custGeom>
            <a:avLst/>
            <a:gdLst>
              <a:gd name="T0" fmla="*/ 3884 w 3884"/>
              <a:gd name="T1" fmla="*/ 1457 h 1742"/>
              <a:gd name="T2" fmla="*/ 3115 w 3884"/>
              <a:gd name="T3" fmla="*/ 1661 h 1742"/>
              <a:gd name="T4" fmla="*/ 2317 w 3884"/>
              <a:gd name="T5" fmla="*/ 1728 h 1742"/>
              <a:gd name="T6" fmla="*/ 1360 w 3884"/>
              <a:gd name="T7" fmla="*/ 1574 h 1742"/>
              <a:gd name="T8" fmla="*/ 435 w 3884"/>
              <a:gd name="T9" fmla="*/ 951 h 1742"/>
              <a:gd name="T10" fmla="*/ 0 w 3884"/>
              <a:gd name="T11" fmla="*/ 0 h 1742"/>
            </a:gdLst>
            <a:ahLst/>
            <a:cxnLst>
              <a:cxn ang="0">
                <a:pos x="T0" y="T1"/>
              </a:cxn>
              <a:cxn ang="0">
                <a:pos x="T2" y="T3"/>
              </a:cxn>
              <a:cxn ang="0">
                <a:pos x="T4" y="T5"/>
              </a:cxn>
              <a:cxn ang="0">
                <a:pos x="T6" y="T7"/>
              </a:cxn>
              <a:cxn ang="0">
                <a:pos x="T8" y="T9"/>
              </a:cxn>
              <a:cxn ang="0">
                <a:pos x="T10" y="T11"/>
              </a:cxn>
            </a:cxnLst>
            <a:rect l="0" t="0" r="r" b="b"/>
            <a:pathLst>
              <a:path w="3884" h="1742">
                <a:moveTo>
                  <a:pt x="3884" y="1457"/>
                </a:moveTo>
                <a:cubicBezTo>
                  <a:pt x="3756" y="1491"/>
                  <a:pt x="3376" y="1616"/>
                  <a:pt x="3115" y="1661"/>
                </a:cubicBezTo>
                <a:cubicBezTo>
                  <a:pt x="2854" y="1706"/>
                  <a:pt x="2609" y="1742"/>
                  <a:pt x="2317" y="1728"/>
                </a:cubicBezTo>
                <a:cubicBezTo>
                  <a:pt x="2025" y="1714"/>
                  <a:pt x="1674" y="1704"/>
                  <a:pt x="1360" y="1574"/>
                </a:cubicBezTo>
                <a:cubicBezTo>
                  <a:pt x="1046" y="1444"/>
                  <a:pt x="662" y="1213"/>
                  <a:pt x="435" y="951"/>
                </a:cubicBezTo>
                <a:cubicBezTo>
                  <a:pt x="208" y="689"/>
                  <a:pt x="91" y="198"/>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1196" name="Freeform 12"/>
          <p:cNvSpPr>
            <a:spLocks/>
          </p:cNvSpPr>
          <p:nvPr/>
        </p:nvSpPr>
        <p:spPr bwMode="auto">
          <a:xfrm>
            <a:off x="477838" y="2987675"/>
            <a:ext cx="6156325" cy="1736725"/>
          </a:xfrm>
          <a:custGeom>
            <a:avLst/>
            <a:gdLst>
              <a:gd name="T0" fmla="*/ 3878 w 3878"/>
              <a:gd name="T1" fmla="*/ 809 h 1094"/>
              <a:gd name="T2" fmla="*/ 3109 w 3878"/>
              <a:gd name="T3" fmla="*/ 1013 h 1094"/>
              <a:gd name="T4" fmla="*/ 2311 w 3878"/>
              <a:gd name="T5" fmla="*/ 1080 h 1094"/>
              <a:gd name="T6" fmla="*/ 1354 w 3878"/>
              <a:gd name="T7" fmla="*/ 926 h 1094"/>
              <a:gd name="T8" fmla="*/ 489 w 3878"/>
              <a:gd name="T9" fmla="*/ 522 h 1094"/>
              <a:gd name="T10" fmla="*/ 0 w 3878"/>
              <a:gd name="T11" fmla="*/ 0 h 1094"/>
            </a:gdLst>
            <a:ahLst/>
            <a:cxnLst>
              <a:cxn ang="0">
                <a:pos x="T0" y="T1"/>
              </a:cxn>
              <a:cxn ang="0">
                <a:pos x="T2" y="T3"/>
              </a:cxn>
              <a:cxn ang="0">
                <a:pos x="T4" y="T5"/>
              </a:cxn>
              <a:cxn ang="0">
                <a:pos x="T6" y="T7"/>
              </a:cxn>
              <a:cxn ang="0">
                <a:pos x="T8" y="T9"/>
              </a:cxn>
              <a:cxn ang="0">
                <a:pos x="T10" y="T11"/>
              </a:cxn>
            </a:cxnLst>
            <a:rect l="0" t="0" r="r" b="b"/>
            <a:pathLst>
              <a:path w="3878" h="1094">
                <a:moveTo>
                  <a:pt x="3878" y="809"/>
                </a:moveTo>
                <a:cubicBezTo>
                  <a:pt x="3750" y="843"/>
                  <a:pt x="3370" y="968"/>
                  <a:pt x="3109" y="1013"/>
                </a:cubicBezTo>
                <a:cubicBezTo>
                  <a:pt x="2848" y="1058"/>
                  <a:pt x="2603" y="1094"/>
                  <a:pt x="2311" y="1080"/>
                </a:cubicBezTo>
                <a:cubicBezTo>
                  <a:pt x="2019" y="1066"/>
                  <a:pt x="1658" y="1019"/>
                  <a:pt x="1354" y="926"/>
                </a:cubicBezTo>
                <a:cubicBezTo>
                  <a:pt x="1050" y="833"/>
                  <a:pt x="715" y="676"/>
                  <a:pt x="489" y="522"/>
                </a:cubicBezTo>
                <a:cubicBezTo>
                  <a:pt x="263" y="368"/>
                  <a:pt x="102" y="109"/>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1197" name="Freeform 13"/>
          <p:cNvSpPr>
            <a:spLocks/>
          </p:cNvSpPr>
          <p:nvPr/>
        </p:nvSpPr>
        <p:spPr bwMode="auto">
          <a:xfrm>
            <a:off x="468313" y="4784725"/>
            <a:ext cx="6176962" cy="1011238"/>
          </a:xfrm>
          <a:custGeom>
            <a:avLst/>
            <a:gdLst>
              <a:gd name="T0" fmla="*/ 3891 w 3891"/>
              <a:gd name="T1" fmla="*/ 365 h 637"/>
              <a:gd name="T2" fmla="*/ 3122 w 3891"/>
              <a:gd name="T3" fmla="*/ 569 h 637"/>
              <a:gd name="T4" fmla="*/ 2351 w 3891"/>
              <a:gd name="T5" fmla="*/ 623 h 637"/>
              <a:gd name="T6" fmla="*/ 1367 w 3891"/>
              <a:gd name="T7" fmla="*/ 482 h 637"/>
              <a:gd name="T8" fmla="*/ 589 w 3891"/>
              <a:gd name="T9" fmla="*/ 275 h 637"/>
              <a:gd name="T10" fmla="*/ 0 w 3891"/>
              <a:gd name="T11" fmla="*/ 0 h 637"/>
            </a:gdLst>
            <a:ahLst/>
            <a:cxnLst>
              <a:cxn ang="0">
                <a:pos x="T0" y="T1"/>
              </a:cxn>
              <a:cxn ang="0">
                <a:pos x="T2" y="T3"/>
              </a:cxn>
              <a:cxn ang="0">
                <a:pos x="T4" y="T5"/>
              </a:cxn>
              <a:cxn ang="0">
                <a:pos x="T6" y="T7"/>
              </a:cxn>
              <a:cxn ang="0">
                <a:pos x="T8" y="T9"/>
              </a:cxn>
              <a:cxn ang="0">
                <a:pos x="T10" y="T11"/>
              </a:cxn>
            </a:cxnLst>
            <a:rect l="0" t="0" r="r" b="b"/>
            <a:pathLst>
              <a:path w="3891" h="637">
                <a:moveTo>
                  <a:pt x="3891" y="365"/>
                </a:moveTo>
                <a:cubicBezTo>
                  <a:pt x="3763" y="399"/>
                  <a:pt x="3379" y="526"/>
                  <a:pt x="3122" y="569"/>
                </a:cubicBezTo>
                <a:cubicBezTo>
                  <a:pt x="2865" y="612"/>
                  <a:pt x="2643" y="637"/>
                  <a:pt x="2351" y="623"/>
                </a:cubicBezTo>
                <a:cubicBezTo>
                  <a:pt x="2059" y="609"/>
                  <a:pt x="1661" y="540"/>
                  <a:pt x="1367" y="482"/>
                </a:cubicBezTo>
                <a:cubicBezTo>
                  <a:pt x="1073" y="424"/>
                  <a:pt x="817" y="355"/>
                  <a:pt x="589" y="275"/>
                </a:cubicBezTo>
                <a:cubicBezTo>
                  <a:pt x="361" y="195"/>
                  <a:pt x="123" y="5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1198" name="Text Box 14"/>
          <p:cNvSpPr txBox="1">
            <a:spLocks noChangeArrowheads="1"/>
          </p:cNvSpPr>
          <p:nvPr/>
        </p:nvSpPr>
        <p:spPr bwMode="auto">
          <a:xfrm>
            <a:off x="4310063" y="473075"/>
            <a:ext cx="4778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sz="3200" b="1" smtClean="0">
                <a:solidFill>
                  <a:srgbClr val="00004C"/>
                </a:solidFill>
              </a:rPr>
              <a:t>H</a:t>
            </a:r>
            <a:endParaRPr lang="en-US" sz="3200" b="1" smtClean="0">
              <a:solidFill>
                <a:srgbClr val="00004C"/>
              </a:solidFill>
            </a:endParaRPr>
          </a:p>
        </p:txBody>
      </p:sp>
      <p:sp>
        <p:nvSpPr>
          <p:cNvPr id="221199" name="Freeform 15"/>
          <p:cNvSpPr>
            <a:spLocks/>
          </p:cNvSpPr>
          <p:nvPr/>
        </p:nvSpPr>
        <p:spPr bwMode="auto">
          <a:xfrm>
            <a:off x="4572000" y="3948113"/>
            <a:ext cx="1087438" cy="201612"/>
          </a:xfrm>
          <a:custGeom>
            <a:avLst/>
            <a:gdLst>
              <a:gd name="T0" fmla="*/ 685 w 685"/>
              <a:gd name="T1" fmla="*/ 0 h 127"/>
              <a:gd name="T2" fmla="*/ 363 w 685"/>
              <a:gd name="T3" fmla="*/ 82 h 127"/>
              <a:gd name="T4" fmla="*/ 0 w 685"/>
              <a:gd name="T5" fmla="*/ 127 h 127"/>
            </a:gdLst>
            <a:ahLst/>
            <a:cxnLst>
              <a:cxn ang="0">
                <a:pos x="T0" y="T1"/>
              </a:cxn>
              <a:cxn ang="0">
                <a:pos x="T2" y="T3"/>
              </a:cxn>
              <a:cxn ang="0">
                <a:pos x="T4" y="T5"/>
              </a:cxn>
            </a:cxnLst>
            <a:rect l="0" t="0" r="r" b="b"/>
            <a:pathLst>
              <a:path w="685" h="127">
                <a:moveTo>
                  <a:pt x="685" y="0"/>
                </a:moveTo>
                <a:cubicBezTo>
                  <a:pt x="631" y="15"/>
                  <a:pt x="477" y="61"/>
                  <a:pt x="363" y="82"/>
                </a:cubicBezTo>
                <a:cubicBezTo>
                  <a:pt x="249" y="103"/>
                  <a:pt x="125" y="119"/>
                  <a:pt x="0" y="127"/>
                </a:cubicBezTo>
              </a:path>
            </a:pathLst>
          </a:custGeom>
          <a:noFill/>
          <a:ln w="31750" cap="flat" cmpd="sng">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useBgFill="1">
        <p:nvSpPr>
          <p:cNvPr id="221200" name="Text Box 16"/>
          <p:cNvSpPr txBox="1">
            <a:spLocks noChangeArrowheads="1"/>
          </p:cNvSpPr>
          <p:nvPr/>
        </p:nvSpPr>
        <p:spPr bwMode="auto">
          <a:xfrm>
            <a:off x="5867400" y="549275"/>
            <a:ext cx="2951163" cy="3887788"/>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lstStyle/>
          <a:p>
            <a:pPr fontAlgn="base">
              <a:spcBef>
                <a:spcPct val="50000"/>
              </a:spcBef>
              <a:spcAft>
                <a:spcPct val="0"/>
              </a:spcAft>
            </a:pPr>
            <a:r>
              <a:rPr lang="en-GB" b="1" smtClean="0">
                <a:solidFill>
                  <a:srgbClr val="00004C"/>
                </a:solidFill>
              </a:rPr>
              <a:t>Continental Polar (cP)</a:t>
            </a:r>
          </a:p>
          <a:p>
            <a:pPr fontAlgn="base">
              <a:spcBef>
                <a:spcPct val="50000"/>
              </a:spcBef>
              <a:spcAft>
                <a:spcPct val="0"/>
              </a:spcAft>
            </a:pPr>
            <a:r>
              <a:rPr lang="en-GB" b="1" smtClean="0">
                <a:solidFill>
                  <a:srgbClr val="00004C"/>
                </a:solidFill>
              </a:rPr>
              <a:t>Source</a:t>
            </a:r>
            <a:r>
              <a:rPr lang="en-GB" smtClean="0">
                <a:solidFill>
                  <a:srgbClr val="00004C"/>
                </a:solidFill>
              </a:rPr>
              <a:t>: Siberia, very cold in winter, hot and dry in summer.</a:t>
            </a:r>
          </a:p>
          <a:p>
            <a:pPr fontAlgn="base">
              <a:spcBef>
                <a:spcPct val="50000"/>
              </a:spcBef>
              <a:spcAft>
                <a:spcPct val="0"/>
              </a:spcAft>
            </a:pPr>
            <a:r>
              <a:rPr lang="en-GB" b="1" smtClean="0">
                <a:solidFill>
                  <a:srgbClr val="00004C"/>
                </a:solidFill>
              </a:rPr>
              <a:t>Summer</a:t>
            </a:r>
            <a:r>
              <a:rPr lang="en-GB" smtClean="0">
                <a:solidFill>
                  <a:srgbClr val="00004C"/>
                </a:solidFill>
              </a:rPr>
              <a:t>: Warm &amp; dry, cloud free, except perhaps at east coast where cool &amp; showery.</a:t>
            </a:r>
          </a:p>
          <a:p>
            <a:pPr fontAlgn="base">
              <a:spcBef>
                <a:spcPct val="50000"/>
              </a:spcBef>
              <a:spcAft>
                <a:spcPct val="0"/>
              </a:spcAft>
            </a:pPr>
            <a:r>
              <a:rPr lang="en-GB" b="1" smtClean="0">
                <a:solidFill>
                  <a:srgbClr val="00004C"/>
                </a:solidFill>
              </a:rPr>
              <a:t>Winter</a:t>
            </a:r>
            <a:r>
              <a:rPr lang="en-GB" smtClean="0">
                <a:solidFill>
                  <a:srgbClr val="00004C"/>
                </a:solidFill>
              </a:rPr>
              <a:t>: Snow near east coast; occasional snow showers in west. Very cold &amp; strong easterly winds</a:t>
            </a:r>
            <a:endParaRPr lang="en-US" smtClean="0">
              <a:solidFill>
                <a:srgbClr val="00004C"/>
              </a:solidFill>
            </a:endParaRPr>
          </a:p>
        </p:txBody>
      </p:sp>
      <p:sp useBgFill="1">
        <p:nvSpPr>
          <p:cNvPr id="221201" name="Text Box 17"/>
          <p:cNvSpPr txBox="1">
            <a:spLocks noChangeArrowheads="1"/>
          </p:cNvSpPr>
          <p:nvPr/>
        </p:nvSpPr>
        <p:spPr bwMode="auto">
          <a:xfrm>
            <a:off x="3924300" y="2997200"/>
            <a:ext cx="1749425" cy="858838"/>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pPr fontAlgn="base">
              <a:spcBef>
                <a:spcPct val="0"/>
              </a:spcBef>
              <a:spcAft>
                <a:spcPct val="0"/>
              </a:spcAft>
            </a:pPr>
            <a:r>
              <a:rPr lang="en-GB" smtClean="0">
                <a:solidFill>
                  <a:srgbClr val="00004C"/>
                </a:solidFill>
              </a:rPr>
              <a:t>Track: overland, </a:t>
            </a:r>
            <a:br>
              <a:rPr lang="en-GB" smtClean="0">
                <a:solidFill>
                  <a:srgbClr val="00004C"/>
                </a:solidFill>
              </a:rPr>
            </a:br>
            <a:r>
              <a:rPr lang="en-GB" smtClean="0">
                <a:solidFill>
                  <a:srgbClr val="00004C"/>
                </a:solidFill>
              </a:rPr>
              <a:t>short track over</a:t>
            </a:r>
          </a:p>
          <a:p>
            <a:pPr fontAlgn="base">
              <a:spcBef>
                <a:spcPct val="0"/>
              </a:spcBef>
              <a:spcAft>
                <a:spcPct val="0"/>
              </a:spcAft>
            </a:pPr>
            <a:r>
              <a:rPr lang="en-GB" smtClean="0">
                <a:solidFill>
                  <a:srgbClr val="00004C"/>
                </a:solidFill>
              </a:rPr>
              <a:t>North Sea</a:t>
            </a:r>
            <a:endParaRPr lang="en-US" smtClean="0">
              <a:solidFill>
                <a:srgbClr val="00004C"/>
              </a:solidFill>
            </a:endParaRPr>
          </a:p>
        </p:txBody>
      </p:sp>
    </p:spTree>
    <p:extLst>
      <p:ext uri="{BB962C8B-B14F-4D97-AF65-F5344CB8AC3E}">
        <p14:creationId xmlns:p14="http://schemas.microsoft.com/office/powerpoint/2010/main" val="2256990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80" name="Picture 4" descr="PolarContinental-modis-040219"/>
          <p:cNvPicPr>
            <a:picLocks noChangeAspect="1" noChangeArrowheads="1"/>
          </p:cNvPicPr>
          <p:nvPr/>
        </p:nvPicPr>
        <p:blipFill>
          <a:blip r:embed="rId2">
            <a:extLst>
              <a:ext uri="{28A0092B-C50C-407E-A947-70E740481C1C}">
                <a14:useLocalDpi xmlns:a14="http://schemas.microsoft.com/office/drawing/2010/main" val="0"/>
              </a:ext>
            </a:extLst>
          </a:blip>
          <a:srcRect t="34055"/>
          <a:stretch>
            <a:fillRect/>
          </a:stretch>
        </p:blipFill>
        <p:spPr bwMode="auto">
          <a:xfrm>
            <a:off x="285750" y="439738"/>
            <a:ext cx="8572500" cy="565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896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algn="l"/>
            <a:r>
              <a:rPr lang="en-GB" sz="2800"/>
              <a:t>Maritime Polar (mP)</a:t>
            </a:r>
          </a:p>
        </p:txBody>
      </p:sp>
      <p:sp>
        <p:nvSpPr>
          <p:cNvPr id="212995" name="Rectangle 3"/>
          <p:cNvSpPr>
            <a:spLocks noGrp="1" noChangeArrowheads="1"/>
          </p:cNvSpPr>
          <p:nvPr>
            <p:ph type="body" sz="half" idx="1"/>
          </p:nvPr>
        </p:nvSpPr>
        <p:spPr>
          <a:xfrm>
            <a:off x="457200" y="1341438"/>
            <a:ext cx="4038600" cy="4895850"/>
          </a:xfrm>
        </p:spPr>
        <p:txBody>
          <a:bodyPr/>
          <a:lstStyle/>
          <a:p>
            <a:pPr marL="0" indent="0">
              <a:lnSpc>
                <a:spcPct val="80000"/>
              </a:lnSpc>
              <a:spcBef>
                <a:spcPct val="30000"/>
              </a:spcBef>
              <a:spcAft>
                <a:spcPct val="10000"/>
              </a:spcAft>
              <a:buFontTx/>
              <a:buNone/>
            </a:pPr>
            <a:r>
              <a:rPr lang="en-GB" sz="2000"/>
              <a:t>Origin: In northern hemisphere </a:t>
            </a:r>
            <a:r>
              <a:rPr lang="en-GB" sz="2000" b="1"/>
              <a:t>mP</a:t>
            </a:r>
            <a:r>
              <a:rPr lang="en-GB" sz="2000"/>
              <a:t> results primarily from modification of </a:t>
            </a:r>
            <a:r>
              <a:rPr lang="en-GB" sz="2000" b="1"/>
              <a:t>cP</a:t>
            </a:r>
            <a:r>
              <a:rPr lang="en-GB" sz="2000"/>
              <a:t> by flow over oceans: </a:t>
            </a:r>
            <a:r>
              <a:rPr lang="en-GB" sz="2000">
                <a:solidFill>
                  <a:schemeClr val="accent2"/>
                </a:solidFill>
              </a:rPr>
              <a:t>Siberia</a:t>
            </a:r>
            <a:r>
              <a:rPr lang="en-GB" sz="2000"/>
              <a:t> flowing over north Pacific, </a:t>
            </a:r>
            <a:r>
              <a:rPr lang="en-GB" sz="2000">
                <a:solidFill>
                  <a:schemeClr val="accent2"/>
                </a:solidFill>
              </a:rPr>
              <a:t>northern Canada</a:t>
            </a:r>
            <a:r>
              <a:rPr lang="en-GB" sz="2000"/>
              <a:t> &amp; </a:t>
            </a:r>
            <a:r>
              <a:rPr lang="en-GB" sz="2000">
                <a:solidFill>
                  <a:schemeClr val="accent2"/>
                </a:solidFill>
              </a:rPr>
              <a:t>Greenland</a:t>
            </a:r>
            <a:r>
              <a:rPr lang="en-GB" sz="2000"/>
              <a:t> flowing over north Atlantic. </a:t>
            </a:r>
          </a:p>
          <a:p>
            <a:pPr marL="0" indent="0">
              <a:lnSpc>
                <a:spcPct val="80000"/>
              </a:lnSpc>
              <a:spcBef>
                <a:spcPct val="30000"/>
              </a:spcBef>
              <a:spcAft>
                <a:spcPct val="10000"/>
              </a:spcAft>
              <a:buFontTx/>
              <a:buNone/>
            </a:pPr>
            <a:r>
              <a:rPr lang="en-GB" sz="2000"/>
              <a:t>In summer the </a:t>
            </a:r>
            <a:r>
              <a:rPr lang="en-GB" sz="2000">
                <a:solidFill>
                  <a:schemeClr val="accent2"/>
                </a:solidFill>
              </a:rPr>
              <a:t>Arctic icecap</a:t>
            </a:r>
            <a:r>
              <a:rPr lang="en-GB" sz="2000"/>
              <a:t> – significant areas of melt water, and open leads in ice, provide effective water surface. </a:t>
            </a:r>
          </a:p>
          <a:p>
            <a:pPr marL="0" indent="0">
              <a:lnSpc>
                <a:spcPct val="80000"/>
              </a:lnSpc>
              <a:spcBef>
                <a:spcPct val="30000"/>
              </a:spcBef>
              <a:spcAft>
                <a:spcPct val="10000"/>
              </a:spcAft>
              <a:buFontTx/>
              <a:buNone/>
            </a:pPr>
            <a:r>
              <a:rPr lang="en-GB" sz="2000"/>
              <a:t>In southern hemisphere: oceans surrounding Antarctica.</a:t>
            </a:r>
          </a:p>
          <a:p>
            <a:pPr marL="0" indent="0">
              <a:lnSpc>
                <a:spcPct val="80000"/>
              </a:lnSpc>
              <a:spcBef>
                <a:spcPct val="30000"/>
              </a:spcBef>
              <a:spcAft>
                <a:spcPct val="10000"/>
              </a:spcAft>
              <a:buFontTx/>
              <a:buNone/>
            </a:pPr>
            <a:r>
              <a:rPr lang="en-GB" sz="2000"/>
              <a:t>In winter modified </a:t>
            </a:r>
            <a:r>
              <a:rPr lang="en-GB" sz="2000" b="1"/>
              <a:t>cA</a:t>
            </a:r>
            <a:r>
              <a:rPr lang="en-GB" sz="2000"/>
              <a:t> provides colder </a:t>
            </a:r>
            <a:r>
              <a:rPr lang="en-GB" sz="2000" b="1"/>
              <a:t>mP</a:t>
            </a:r>
            <a:r>
              <a:rPr lang="en-GB" sz="2000"/>
              <a:t> than modified </a:t>
            </a:r>
            <a:r>
              <a:rPr lang="en-GB" sz="2000" b="1"/>
              <a:t>cP</a:t>
            </a:r>
            <a:r>
              <a:rPr lang="en-GB" sz="2000"/>
              <a:t>. </a:t>
            </a:r>
          </a:p>
          <a:p>
            <a:pPr marL="0" indent="0">
              <a:lnSpc>
                <a:spcPct val="80000"/>
              </a:lnSpc>
              <a:spcBef>
                <a:spcPct val="30000"/>
              </a:spcBef>
              <a:spcAft>
                <a:spcPct val="10000"/>
              </a:spcAft>
              <a:buFontTx/>
              <a:buNone/>
            </a:pPr>
            <a:r>
              <a:rPr lang="en-GB" sz="2000"/>
              <a:t>Cool and moist, extensive cloud cover. </a:t>
            </a:r>
          </a:p>
        </p:txBody>
      </p:sp>
      <p:sp>
        <p:nvSpPr>
          <p:cNvPr id="212996" name="Rectangle 4"/>
          <p:cNvSpPr>
            <a:spLocks noGrp="1" noChangeArrowheads="1"/>
          </p:cNvSpPr>
          <p:nvPr>
            <p:ph type="body" sz="half" idx="2"/>
          </p:nvPr>
        </p:nvSpPr>
        <p:spPr>
          <a:xfrm>
            <a:off x="4648200" y="1341438"/>
            <a:ext cx="4038600" cy="4895850"/>
          </a:xfrm>
        </p:spPr>
        <p:txBody>
          <a:bodyPr/>
          <a:lstStyle/>
          <a:p>
            <a:pPr marL="0" indent="0">
              <a:lnSpc>
                <a:spcPct val="80000"/>
              </a:lnSpc>
              <a:buFontTx/>
              <a:buNone/>
            </a:pPr>
            <a:r>
              <a:rPr lang="en-GB" sz="2000"/>
              <a:t>During initial flow over water, </a:t>
            </a:r>
            <a:r>
              <a:rPr lang="en-GB" sz="2000" b="1"/>
              <a:t>cP</a:t>
            </a:r>
            <a:r>
              <a:rPr lang="en-GB" sz="2000"/>
              <a:t> is warmed and moistened. High surface heat and moisture fluxes </a:t>
            </a:r>
            <a:r>
              <a:rPr lang="en-GB" sz="2000" b="1">
                <a:sym typeface="Symbol" pitchFamily="18" charset="2"/>
              </a:rPr>
              <a:t></a:t>
            </a:r>
            <a:r>
              <a:rPr lang="en-GB" sz="2000">
                <a:sym typeface="Symbol" pitchFamily="18" charset="2"/>
              </a:rPr>
              <a:t> instability and s</a:t>
            </a:r>
            <a:r>
              <a:rPr lang="en-GB" sz="2000"/>
              <a:t>trong convection; flow is very turbulent, increasing amounts of cumulus form, often in streets aligned with wind.</a:t>
            </a:r>
          </a:p>
          <a:p>
            <a:pPr marL="0" indent="0">
              <a:lnSpc>
                <a:spcPct val="80000"/>
              </a:lnSpc>
              <a:spcBef>
                <a:spcPct val="30000"/>
              </a:spcBef>
              <a:buFontTx/>
              <a:buNone/>
            </a:pPr>
            <a:r>
              <a:rPr lang="en-GB" sz="2000"/>
              <a:t>Downwind, large cumulus organised in first closed, then  open cells. Air mass now cool, moist </a:t>
            </a:r>
            <a:r>
              <a:rPr lang="en-GB" sz="2000" b="1"/>
              <a:t>mP</a:t>
            </a:r>
            <a:r>
              <a:rPr lang="en-GB" sz="2000"/>
              <a:t>, extensive cloud cover.</a:t>
            </a:r>
          </a:p>
        </p:txBody>
      </p:sp>
    </p:spTree>
    <p:extLst>
      <p:ext uri="{BB962C8B-B14F-4D97-AF65-F5344CB8AC3E}">
        <p14:creationId xmlns:p14="http://schemas.microsoft.com/office/powerpoint/2010/main" val="3259444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cold-air-outbreak-Alaska-1"/>
          <p:cNvPicPr>
            <a:picLocks noChangeAspect="1" noChangeArrowheads="1"/>
          </p:cNvPicPr>
          <p:nvPr/>
        </p:nvPicPr>
        <p:blipFill>
          <a:blip r:embed="rId2">
            <a:lum bright="4000" contrast="-2000"/>
            <a:extLst>
              <a:ext uri="{28A0092B-C50C-407E-A947-70E740481C1C}">
                <a14:useLocalDpi xmlns:a14="http://schemas.microsoft.com/office/drawing/2010/main" val="0"/>
              </a:ext>
            </a:extLst>
          </a:blip>
          <a:srcRect/>
          <a:stretch>
            <a:fillRect/>
          </a:stretch>
        </p:blipFill>
        <p:spPr bwMode="auto">
          <a:xfrm>
            <a:off x="326140" y="76200"/>
            <a:ext cx="8925810" cy="650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19" name="Picture 3" descr="cold-air-outbreak-Alaska-2"/>
          <p:cNvPicPr>
            <a:picLocks noChangeAspect="1" noChangeArrowheads="1"/>
          </p:cNvPicPr>
          <p:nvPr/>
        </p:nvPicPr>
        <p:blipFill>
          <a:blip r:embed="rId3">
            <a:lum contrast="4000"/>
            <a:extLst>
              <a:ext uri="{28A0092B-C50C-407E-A947-70E740481C1C}">
                <a14:useLocalDpi xmlns:a14="http://schemas.microsoft.com/office/drawing/2010/main" val="0"/>
              </a:ext>
            </a:extLst>
          </a:blip>
          <a:srcRect/>
          <a:stretch>
            <a:fillRect/>
          </a:stretch>
        </p:blipFill>
        <p:spPr bwMode="auto">
          <a:xfrm>
            <a:off x="4356100" y="571500"/>
            <a:ext cx="4371975" cy="5715000"/>
          </a:xfrm>
          <a:prstGeom prst="rect">
            <a:avLst/>
          </a:prstGeom>
          <a:noFill/>
          <a:ln w="3175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597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4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2" name="Picture 4" descr="uk2"/>
          <p:cNvPicPr>
            <a:picLocks noChangeAspect="1" noChangeArrowheads="1"/>
          </p:cNvPicPr>
          <p:nvPr/>
        </p:nvPicPr>
        <p:blipFill>
          <a:blip r:embed="rId2" cstate="print">
            <a:clrChange>
              <a:clrFrom>
                <a:srgbClr val="A4F8FD"/>
              </a:clrFrom>
              <a:clrTo>
                <a:srgbClr val="A4F8FD">
                  <a:alpha val="0"/>
                </a:srgbClr>
              </a:clrTo>
            </a:clrChange>
            <a:extLst>
              <a:ext uri="{28A0092B-C50C-407E-A947-70E740481C1C}">
                <a14:useLocalDpi xmlns:a14="http://schemas.microsoft.com/office/drawing/2010/main" val="0"/>
              </a:ext>
            </a:extLst>
          </a:blip>
          <a:srcRect/>
          <a:stretch>
            <a:fillRect/>
          </a:stretch>
        </p:blipFill>
        <p:spPr bwMode="auto">
          <a:xfrm>
            <a:off x="2627313" y="1341438"/>
            <a:ext cx="3705225" cy="4535487"/>
          </a:xfrm>
          <a:prstGeom prst="rect">
            <a:avLst/>
          </a:prstGeom>
          <a:noFill/>
          <a:extLst>
            <a:ext uri="{909E8E84-426E-40DD-AFC4-6F175D3DCCD1}">
              <a14:hiddenFill xmlns:a14="http://schemas.microsoft.com/office/drawing/2010/main">
                <a:solidFill>
                  <a:srgbClr val="FFFFFF"/>
                </a:solidFill>
              </a14:hiddenFill>
            </a:ext>
          </a:extLst>
        </p:spPr>
      </p:pic>
      <p:sp>
        <p:nvSpPr>
          <p:cNvPr id="222213" name="Rectangle 5"/>
          <p:cNvSpPr>
            <a:spLocks noChangeArrowheads="1"/>
          </p:cNvSpPr>
          <p:nvPr/>
        </p:nvSpPr>
        <p:spPr bwMode="auto">
          <a:xfrm>
            <a:off x="468313" y="333375"/>
            <a:ext cx="6191250" cy="58324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2215" name="Oval 7"/>
          <p:cNvSpPr>
            <a:spLocks noChangeArrowheads="1"/>
          </p:cNvSpPr>
          <p:nvPr/>
        </p:nvSpPr>
        <p:spPr bwMode="auto">
          <a:xfrm rot="1359829">
            <a:off x="2411413" y="1052513"/>
            <a:ext cx="1081087" cy="7191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2217" name="Oval 9"/>
          <p:cNvSpPr>
            <a:spLocks noChangeArrowheads="1"/>
          </p:cNvSpPr>
          <p:nvPr/>
        </p:nvSpPr>
        <p:spPr bwMode="auto">
          <a:xfrm rot="1359829">
            <a:off x="1906588" y="620713"/>
            <a:ext cx="1944687" cy="151288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2218" name="Freeform 10"/>
          <p:cNvSpPr>
            <a:spLocks/>
          </p:cNvSpPr>
          <p:nvPr/>
        </p:nvSpPr>
        <p:spPr bwMode="auto">
          <a:xfrm>
            <a:off x="1338263" y="333375"/>
            <a:ext cx="3028950" cy="2316163"/>
          </a:xfrm>
          <a:custGeom>
            <a:avLst/>
            <a:gdLst>
              <a:gd name="T0" fmla="*/ 302 w 1908"/>
              <a:gd name="T1" fmla="*/ 4 h 1459"/>
              <a:gd name="T2" fmla="*/ 81 w 1908"/>
              <a:gd name="T3" fmla="*/ 333 h 1459"/>
              <a:gd name="T4" fmla="*/ 88 w 1908"/>
              <a:gd name="T5" fmla="*/ 888 h 1459"/>
              <a:gd name="T6" fmla="*/ 610 w 1908"/>
              <a:gd name="T7" fmla="*/ 1371 h 1459"/>
              <a:gd name="T8" fmla="*/ 1474 w 1908"/>
              <a:gd name="T9" fmla="*/ 1371 h 1459"/>
              <a:gd name="T10" fmla="*/ 1863 w 1908"/>
              <a:gd name="T11" fmla="*/ 842 h 1459"/>
              <a:gd name="T12" fmla="*/ 1742 w 1908"/>
              <a:gd name="T13" fmla="*/ 252 h 1459"/>
              <a:gd name="T14" fmla="*/ 1493 w 1908"/>
              <a:gd name="T15" fmla="*/ 0 h 1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8" h="1459">
                <a:moveTo>
                  <a:pt x="302" y="4"/>
                </a:moveTo>
                <a:cubicBezTo>
                  <a:pt x="265" y="59"/>
                  <a:pt x="117" y="186"/>
                  <a:pt x="81" y="333"/>
                </a:cubicBezTo>
                <a:cubicBezTo>
                  <a:pt x="45" y="480"/>
                  <a:pt x="0" y="715"/>
                  <a:pt x="88" y="888"/>
                </a:cubicBezTo>
                <a:cubicBezTo>
                  <a:pt x="176" y="1061"/>
                  <a:pt x="379" y="1291"/>
                  <a:pt x="610" y="1371"/>
                </a:cubicBezTo>
                <a:cubicBezTo>
                  <a:pt x="841" y="1451"/>
                  <a:pt x="1265" y="1459"/>
                  <a:pt x="1474" y="1371"/>
                </a:cubicBezTo>
                <a:cubicBezTo>
                  <a:pt x="1683" y="1283"/>
                  <a:pt x="1818" y="1028"/>
                  <a:pt x="1863" y="842"/>
                </a:cubicBezTo>
                <a:cubicBezTo>
                  <a:pt x="1908" y="656"/>
                  <a:pt x="1804" y="392"/>
                  <a:pt x="1742" y="252"/>
                </a:cubicBezTo>
                <a:cubicBezTo>
                  <a:pt x="1680" y="112"/>
                  <a:pt x="1545" y="53"/>
                  <a:pt x="1493"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2219" name="Freeform 11"/>
          <p:cNvSpPr>
            <a:spLocks/>
          </p:cNvSpPr>
          <p:nvPr/>
        </p:nvSpPr>
        <p:spPr bwMode="auto">
          <a:xfrm>
            <a:off x="2987675" y="1412875"/>
            <a:ext cx="2447925" cy="4608513"/>
          </a:xfrm>
          <a:custGeom>
            <a:avLst/>
            <a:gdLst>
              <a:gd name="T0" fmla="*/ 0 w 1542"/>
              <a:gd name="T1" fmla="*/ 0 h 2903"/>
              <a:gd name="T2" fmla="*/ 953 w 1542"/>
              <a:gd name="T3" fmla="*/ 1089 h 2903"/>
              <a:gd name="T4" fmla="*/ 1542 w 1542"/>
              <a:gd name="T5" fmla="*/ 2903 h 2903"/>
            </a:gdLst>
            <a:ahLst/>
            <a:cxnLst>
              <a:cxn ang="0">
                <a:pos x="T0" y="T1"/>
              </a:cxn>
              <a:cxn ang="0">
                <a:pos x="T2" y="T3"/>
              </a:cxn>
              <a:cxn ang="0">
                <a:pos x="T4" y="T5"/>
              </a:cxn>
            </a:cxnLst>
            <a:rect l="0" t="0" r="r" b="b"/>
            <a:pathLst>
              <a:path w="1542" h="2903">
                <a:moveTo>
                  <a:pt x="0" y="0"/>
                </a:moveTo>
                <a:cubicBezTo>
                  <a:pt x="348" y="302"/>
                  <a:pt x="696" y="605"/>
                  <a:pt x="953" y="1089"/>
                </a:cubicBezTo>
                <a:cubicBezTo>
                  <a:pt x="1210" y="1573"/>
                  <a:pt x="1376" y="2238"/>
                  <a:pt x="1542" y="2903"/>
                </a:cubicBezTo>
              </a:path>
            </a:pathLst>
          </a:custGeom>
          <a:noFill/>
          <a:ln w="508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2220" name="Freeform 12"/>
          <p:cNvSpPr>
            <a:spLocks/>
          </p:cNvSpPr>
          <p:nvPr/>
        </p:nvSpPr>
        <p:spPr bwMode="auto">
          <a:xfrm>
            <a:off x="3306763" y="2498725"/>
            <a:ext cx="776287" cy="2955925"/>
          </a:xfrm>
          <a:custGeom>
            <a:avLst/>
            <a:gdLst>
              <a:gd name="T0" fmla="*/ 482 w 489"/>
              <a:gd name="T1" fmla="*/ 0 h 1862"/>
              <a:gd name="T2" fmla="*/ 409 w 489"/>
              <a:gd name="T3" fmla="*/ 971 h 1862"/>
              <a:gd name="T4" fmla="*/ 0 w 489"/>
              <a:gd name="T5" fmla="*/ 1862 h 1862"/>
            </a:gdLst>
            <a:ahLst/>
            <a:cxnLst>
              <a:cxn ang="0">
                <a:pos x="T0" y="T1"/>
              </a:cxn>
              <a:cxn ang="0">
                <a:pos x="T2" y="T3"/>
              </a:cxn>
              <a:cxn ang="0">
                <a:pos x="T4" y="T5"/>
              </a:cxn>
            </a:cxnLst>
            <a:rect l="0" t="0" r="r" b="b"/>
            <a:pathLst>
              <a:path w="489" h="1862">
                <a:moveTo>
                  <a:pt x="482" y="0"/>
                </a:moveTo>
                <a:cubicBezTo>
                  <a:pt x="470" y="162"/>
                  <a:pt x="489" y="661"/>
                  <a:pt x="409" y="971"/>
                </a:cubicBezTo>
                <a:cubicBezTo>
                  <a:pt x="329" y="1281"/>
                  <a:pt x="85" y="1677"/>
                  <a:pt x="0" y="1862"/>
                </a:cubicBezTo>
              </a:path>
            </a:pathLst>
          </a:custGeom>
          <a:noFill/>
          <a:ln w="508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2221" name="Freeform 13"/>
          <p:cNvSpPr>
            <a:spLocks/>
          </p:cNvSpPr>
          <p:nvPr/>
        </p:nvSpPr>
        <p:spPr bwMode="auto">
          <a:xfrm>
            <a:off x="595313" y="339725"/>
            <a:ext cx="4606925" cy="3111500"/>
          </a:xfrm>
          <a:custGeom>
            <a:avLst/>
            <a:gdLst>
              <a:gd name="T0" fmla="*/ 107 w 2902"/>
              <a:gd name="T1" fmla="*/ 7 h 1960"/>
              <a:gd name="T2" fmla="*/ 34 w 2902"/>
              <a:gd name="T3" fmla="*/ 449 h 1960"/>
              <a:gd name="T4" fmla="*/ 80 w 2902"/>
              <a:gd name="T5" fmla="*/ 1072 h 1960"/>
              <a:gd name="T6" fmla="*/ 516 w 2902"/>
              <a:gd name="T7" fmla="*/ 1614 h 1960"/>
              <a:gd name="T8" fmla="*/ 1320 w 2902"/>
              <a:gd name="T9" fmla="*/ 1916 h 1960"/>
              <a:gd name="T10" fmla="*/ 2143 w 2902"/>
              <a:gd name="T11" fmla="*/ 1876 h 1960"/>
              <a:gd name="T12" fmla="*/ 2425 w 2902"/>
              <a:gd name="T13" fmla="*/ 1675 h 1960"/>
              <a:gd name="T14" fmla="*/ 2773 w 2902"/>
              <a:gd name="T15" fmla="*/ 1172 h 1960"/>
              <a:gd name="T16" fmla="*/ 2893 w 2902"/>
              <a:gd name="T17" fmla="*/ 576 h 1960"/>
              <a:gd name="T18" fmla="*/ 2719 w 2902"/>
              <a:gd name="T19" fmla="*/ 0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2" h="1960">
                <a:moveTo>
                  <a:pt x="107" y="7"/>
                </a:moveTo>
                <a:cubicBezTo>
                  <a:pt x="95" y="81"/>
                  <a:pt x="38" y="272"/>
                  <a:pt x="34" y="449"/>
                </a:cubicBezTo>
                <a:cubicBezTo>
                  <a:pt x="30" y="626"/>
                  <a:pt x="0" y="878"/>
                  <a:pt x="80" y="1072"/>
                </a:cubicBezTo>
                <a:cubicBezTo>
                  <a:pt x="160" y="1266"/>
                  <a:pt x="309" y="1473"/>
                  <a:pt x="516" y="1614"/>
                </a:cubicBezTo>
                <a:cubicBezTo>
                  <a:pt x="723" y="1755"/>
                  <a:pt x="1049" y="1872"/>
                  <a:pt x="1320" y="1916"/>
                </a:cubicBezTo>
                <a:cubicBezTo>
                  <a:pt x="1591" y="1960"/>
                  <a:pt x="1959" y="1916"/>
                  <a:pt x="2143" y="1876"/>
                </a:cubicBezTo>
                <a:cubicBezTo>
                  <a:pt x="2327" y="1836"/>
                  <a:pt x="2320" y="1792"/>
                  <a:pt x="2425" y="1675"/>
                </a:cubicBezTo>
                <a:cubicBezTo>
                  <a:pt x="2530" y="1558"/>
                  <a:pt x="2695" y="1355"/>
                  <a:pt x="2773" y="1172"/>
                </a:cubicBezTo>
                <a:cubicBezTo>
                  <a:pt x="2851" y="989"/>
                  <a:pt x="2902" y="771"/>
                  <a:pt x="2893" y="576"/>
                </a:cubicBezTo>
                <a:cubicBezTo>
                  <a:pt x="2884" y="381"/>
                  <a:pt x="2755" y="120"/>
                  <a:pt x="2719"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2222" name="Freeform 14"/>
          <p:cNvSpPr>
            <a:spLocks/>
          </p:cNvSpPr>
          <p:nvPr/>
        </p:nvSpPr>
        <p:spPr bwMode="auto">
          <a:xfrm>
            <a:off x="468313" y="1158875"/>
            <a:ext cx="5857875" cy="3146425"/>
          </a:xfrm>
          <a:custGeom>
            <a:avLst/>
            <a:gdLst>
              <a:gd name="T0" fmla="*/ 0 w 3690"/>
              <a:gd name="T1" fmla="*/ 1253 h 1982"/>
              <a:gd name="T2" fmla="*/ 602 w 3690"/>
              <a:gd name="T3" fmla="*/ 1755 h 1982"/>
              <a:gd name="T4" fmla="*/ 1292 w 3690"/>
              <a:gd name="T5" fmla="*/ 1956 h 1982"/>
              <a:gd name="T6" fmla="*/ 2150 w 3690"/>
              <a:gd name="T7" fmla="*/ 1909 h 1982"/>
              <a:gd name="T8" fmla="*/ 2485 w 3690"/>
              <a:gd name="T9" fmla="*/ 1701 h 1982"/>
              <a:gd name="T10" fmla="*/ 2672 w 3690"/>
              <a:gd name="T11" fmla="*/ 1514 h 1982"/>
              <a:gd name="T12" fmla="*/ 3268 w 3690"/>
              <a:gd name="T13" fmla="*/ 877 h 1982"/>
              <a:gd name="T14" fmla="*/ 3690 w 3690"/>
              <a:gd name="T15" fmla="*/ 0 h 19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0" h="1982">
                <a:moveTo>
                  <a:pt x="0" y="1253"/>
                </a:moveTo>
                <a:cubicBezTo>
                  <a:pt x="100" y="1337"/>
                  <a:pt x="387" y="1638"/>
                  <a:pt x="602" y="1755"/>
                </a:cubicBezTo>
                <a:cubicBezTo>
                  <a:pt x="817" y="1872"/>
                  <a:pt x="1034" y="1930"/>
                  <a:pt x="1292" y="1956"/>
                </a:cubicBezTo>
                <a:cubicBezTo>
                  <a:pt x="1550" y="1982"/>
                  <a:pt x="1951" y="1951"/>
                  <a:pt x="2150" y="1909"/>
                </a:cubicBezTo>
                <a:cubicBezTo>
                  <a:pt x="2349" y="1867"/>
                  <a:pt x="2398" y="1767"/>
                  <a:pt x="2485" y="1701"/>
                </a:cubicBezTo>
                <a:cubicBezTo>
                  <a:pt x="2572" y="1635"/>
                  <a:pt x="2541" y="1651"/>
                  <a:pt x="2672" y="1514"/>
                </a:cubicBezTo>
                <a:cubicBezTo>
                  <a:pt x="2803" y="1377"/>
                  <a:pt x="3098" y="1129"/>
                  <a:pt x="3268" y="877"/>
                </a:cubicBezTo>
                <a:cubicBezTo>
                  <a:pt x="3438" y="625"/>
                  <a:pt x="3602" y="183"/>
                  <a:pt x="369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2223" name="Freeform 15"/>
          <p:cNvSpPr>
            <a:spLocks/>
          </p:cNvSpPr>
          <p:nvPr/>
        </p:nvSpPr>
        <p:spPr bwMode="auto">
          <a:xfrm>
            <a:off x="468313" y="2530475"/>
            <a:ext cx="6049962" cy="2757488"/>
          </a:xfrm>
          <a:custGeom>
            <a:avLst/>
            <a:gdLst>
              <a:gd name="T0" fmla="*/ 0 w 3811"/>
              <a:gd name="T1" fmla="*/ 1152 h 1737"/>
              <a:gd name="T2" fmla="*/ 663 w 3811"/>
              <a:gd name="T3" fmla="*/ 1587 h 1737"/>
              <a:gd name="T4" fmla="*/ 1440 w 3811"/>
              <a:gd name="T5" fmla="*/ 1721 h 1737"/>
              <a:gd name="T6" fmla="*/ 1882 w 3811"/>
              <a:gd name="T7" fmla="*/ 1681 h 1737"/>
              <a:gd name="T8" fmla="*/ 2471 w 3811"/>
              <a:gd name="T9" fmla="*/ 1447 h 1737"/>
              <a:gd name="T10" fmla="*/ 2840 w 3811"/>
              <a:gd name="T11" fmla="*/ 1199 h 1737"/>
              <a:gd name="T12" fmla="*/ 3268 w 3811"/>
              <a:gd name="T13" fmla="*/ 777 h 1737"/>
              <a:gd name="T14" fmla="*/ 3811 w 3811"/>
              <a:gd name="T15" fmla="*/ 0 h 1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1" h="1737">
                <a:moveTo>
                  <a:pt x="0" y="1152"/>
                </a:moveTo>
                <a:cubicBezTo>
                  <a:pt x="110" y="1224"/>
                  <a:pt x="423" y="1492"/>
                  <a:pt x="663" y="1587"/>
                </a:cubicBezTo>
                <a:cubicBezTo>
                  <a:pt x="903" y="1682"/>
                  <a:pt x="1237" y="1705"/>
                  <a:pt x="1440" y="1721"/>
                </a:cubicBezTo>
                <a:cubicBezTo>
                  <a:pt x="1643" y="1737"/>
                  <a:pt x="1710" y="1727"/>
                  <a:pt x="1882" y="1681"/>
                </a:cubicBezTo>
                <a:cubicBezTo>
                  <a:pt x="2054" y="1635"/>
                  <a:pt x="2311" y="1527"/>
                  <a:pt x="2471" y="1447"/>
                </a:cubicBezTo>
                <a:cubicBezTo>
                  <a:pt x="2631" y="1367"/>
                  <a:pt x="2707" y="1311"/>
                  <a:pt x="2840" y="1199"/>
                </a:cubicBezTo>
                <a:cubicBezTo>
                  <a:pt x="2973" y="1087"/>
                  <a:pt x="3106" y="977"/>
                  <a:pt x="3268" y="777"/>
                </a:cubicBezTo>
                <a:cubicBezTo>
                  <a:pt x="3430" y="577"/>
                  <a:pt x="3698" y="162"/>
                  <a:pt x="3811"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useBgFill="1">
        <p:nvSpPr>
          <p:cNvPr id="222214" name="Text Box 6"/>
          <p:cNvSpPr txBox="1">
            <a:spLocks noChangeArrowheads="1"/>
          </p:cNvSpPr>
          <p:nvPr/>
        </p:nvSpPr>
        <p:spPr bwMode="auto">
          <a:xfrm>
            <a:off x="5868988" y="549275"/>
            <a:ext cx="2951162" cy="3311525"/>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lstStyle/>
          <a:p>
            <a:pPr fontAlgn="base">
              <a:spcBef>
                <a:spcPct val="50000"/>
              </a:spcBef>
              <a:spcAft>
                <a:spcPct val="0"/>
              </a:spcAft>
            </a:pPr>
            <a:r>
              <a:rPr lang="en-GB" b="1" smtClean="0">
                <a:solidFill>
                  <a:srgbClr val="00004C"/>
                </a:solidFill>
              </a:rPr>
              <a:t>Maritime Polar (mP)</a:t>
            </a:r>
          </a:p>
          <a:p>
            <a:pPr fontAlgn="base">
              <a:spcBef>
                <a:spcPct val="50000"/>
              </a:spcBef>
              <a:spcAft>
                <a:spcPct val="0"/>
              </a:spcAft>
            </a:pPr>
            <a:r>
              <a:rPr lang="en-GB" b="1" smtClean="0">
                <a:solidFill>
                  <a:srgbClr val="00004C"/>
                </a:solidFill>
              </a:rPr>
              <a:t>Source:</a:t>
            </a:r>
            <a:r>
              <a:rPr lang="en-GB" smtClean="0">
                <a:solidFill>
                  <a:srgbClr val="00004C"/>
                </a:solidFill>
              </a:rPr>
              <a:t> North Canada &amp; Greenland. Very cold.</a:t>
            </a:r>
            <a:endParaRPr lang="en-GB" b="1" smtClean="0">
              <a:solidFill>
                <a:srgbClr val="00004C"/>
              </a:solidFill>
            </a:endParaRPr>
          </a:p>
          <a:p>
            <a:pPr fontAlgn="base">
              <a:spcBef>
                <a:spcPct val="50000"/>
              </a:spcBef>
              <a:spcAft>
                <a:spcPct val="0"/>
              </a:spcAft>
            </a:pPr>
            <a:r>
              <a:rPr lang="en-GB" b="1" smtClean="0">
                <a:solidFill>
                  <a:srgbClr val="00004C"/>
                </a:solidFill>
              </a:rPr>
              <a:t>Summer:</a:t>
            </a:r>
            <a:r>
              <a:rPr lang="en-GB" smtClean="0">
                <a:solidFill>
                  <a:srgbClr val="00004C"/>
                </a:solidFill>
              </a:rPr>
              <a:t> Heavy showers, thunderstorms over high ground.</a:t>
            </a:r>
          </a:p>
          <a:p>
            <a:pPr fontAlgn="base">
              <a:spcBef>
                <a:spcPct val="50000"/>
              </a:spcBef>
              <a:spcAft>
                <a:spcPct val="0"/>
              </a:spcAft>
            </a:pPr>
            <a:r>
              <a:rPr lang="en-GB" b="1" smtClean="0">
                <a:solidFill>
                  <a:srgbClr val="00004C"/>
                </a:solidFill>
              </a:rPr>
              <a:t>Winter:</a:t>
            </a:r>
            <a:r>
              <a:rPr lang="en-GB" smtClean="0">
                <a:solidFill>
                  <a:srgbClr val="00004C"/>
                </a:solidFill>
              </a:rPr>
              <a:t> Heavy showers in north-west; clear skies in east at night giving frost. Dry in lee of mountains.</a:t>
            </a:r>
            <a:endParaRPr lang="en-GB" b="1" smtClean="0">
              <a:solidFill>
                <a:srgbClr val="00004C"/>
              </a:solidFill>
            </a:endParaRPr>
          </a:p>
        </p:txBody>
      </p:sp>
      <p:sp>
        <p:nvSpPr>
          <p:cNvPr id="222224" name="Text Box 16"/>
          <p:cNvSpPr txBox="1">
            <a:spLocks noChangeArrowheads="1"/>
          </p:cNvSpPr>
          <p:nvPr/>
        </p:nvSpPr>
        <p:spPr bwMode="auto">
          <a:xfrm>
            <a:off x="2627313" y="1125538"/>
            <a:ext cx="43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sz="3200" b="1" smtClean="0">
                <a:solidFill>
                  <a:srgbClr val="00004C"/>
                </a:solidFill>
              </a:rPr>
              <a:t>L</a:t>
            </a:r>
            <a:endParaRPr lang="en-US" sz="3200" b="1" smtClean="0">
              <a:solidFill>
                <a:srgbClr val="00004C"/>
              </a:solidFill>
            </a:endParaRPr>
          </a:p>
        </p:txBody>
      </p:sp>
      <p:sp>
        <p:nvSpPr>
          <p:cNvPr id="222225" name="Freeform 17"/>
          <p:cNvSpPr>
            <a:spLocks/>
          </p:cNvSpPr>
          <p:nvPr/>
        </p:nvSpPr>
        <p:spPr bwMode="auto">
          <a:xfrm rot="-281385">
            <a:off x="1725613" y="3462338"/>
            <a:ext cx="1020762" cy="425450"/>
          </a:xfrm>
          <a:custGeom>
            <a:avLst/>
            <a:gdLst>
              <a:gd name="T0" fmla="*/ 0 w 643"/>
              <a:gd name="T1" fmla="*/ 0 h 268"/>
              <a:gd name="T2" fmla="*/ 279 w 643"/>
              <a:gd name="T3" fmla="*/ 177 h 268"/>
              <a:gd name="T4" fmla="*/ 643 w 643"/>
              <a:gd name="T5" fmla="*/ 268 h 268"/>
            </a:gdLst>
            <a:ahLst/>
            <a:cxnLst>
              <a:cxn ang="0">
                <a:pos x="T0" y="T1"/>
              </a:cxn>
              <a:cxn ang="0">
                <a:pos x="T2" y="T3"/>
              </a:cxn>
              <a:cxn ang="0">
                <a:pos x="T4" y="T5"/>
              </a:cxn>
            </a:cxnLst>
            <a:rect l="0" t="0" r="r" b="b"/>
            <a:pathLst>
              <a:path w="643" h="268">
                <a:moveTo>
                  <a:pt x="0" y="0"/>
                </a:moveTo>
                <a:cubicBezTo>
                  <a:pt x="47" y="29"/>
                  <a:pt x="172" y="132"/>
                  <a:pt x="279" y="177"/>
                </a:cubicBezTo>
                <a:cubicBezTo>
                  <a:pt x="386" y="222"/>
                  <a:pt x="567" y="249"/>
                  <a:pt x="643" y="268"/>
                </a:cubicBezTo>
              </a:path>
            </a:pathLst>
          </a:custGeom>
          <a:noFill/>
          <a:ln w="31750" cap="flat" cmpd="sng">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useBgFill="1">
        <p:nvSpPr>
          <p:cNvPr id="222226" name="Text Box 18"/>
          <p:cNvSpPr txBox="1">
            <a:spLocks noChangeArrowheads="1"/>
          </p:cNvSpPr>
          <p:nvPr/>
        </p:nvSpPr>
        <p:spPr bwMode="auto">
          <a:xfrm>
            <a:off x="684213" y="2844800"/>
            <a:ext cx="1901825" cy="584200"/>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pPr fontAlgn="base">
              <a:spcBef>
                <a:spcPct val="0"/>
              </a:spcBef>
              <a:spcAft>
                <a:spcPct val="0"/>
              </a:spcAft>
            </a:pPr>
            <a:r>
              <a:rPr lang="en-GB" smtClean="0">
                <a:solidFill>
                  <a:srgbClr val="00004C"/>
                </a:solidFill>
              </a:rPr>
              <a:t>Track: cool, moist,</a:t>
            </a:r>
          </a:p>
          <a:p>
            <a:pPr fontAlgn="base">
              <a:spcBef>
                <a:spcPct val="0"/>
              </a:spcBef>
              <a:spcAft>
                <a:spcPct val="0"/>
              </a:spcAft>
            </a:pPr>
            <a:r>
              <a:rPr lang="en-GB" smtClean="0">
                <a:solidFill>
                  <a:srgbClr val="00004C"/>
                </a:solidFill>
              </a:rPr>
              <a:t>unstable</a:t>
            </a:r>
            <a:endParaRPr lang="en-US" smtClean="0">
              <a:solidFill>
                <a:srgbClr val="00004C"/>
              </a:solidFill>
            </a:endParaRPr>
          </a:p>
        </p:txBody>
      </p:sp>
      <p:sp>
        <p:nvSpPr>
          <p:cNvPr id="222227" name="AutoShape 19"/>
          <p:cNvSpPr>
            <a:spLocks noChangeAspect="1" noChangeArrowheads="1"/>
          </p:cNvSpPr>
          <p:nvPr/>
        </p:nvSpPr>
        <p:spPr bwMode="auto">
          <a:xfrm rot="58285144">
            <a:off x="3433763" y="4868863"/>
            <a:ext cx="252412" cy="252412"/>
          </a:xfrm>
          <a:prstGeom prst="rtTriangle">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2228" name="AutoShape 20"/>
          <p:cNvSpPr>
            <a:spLocks noChangeAspect="1" noChangeArrowheads="1"/>
          </p:cNvSpPr>
          <p:nvPr/>
        </p:nvSpPr>
        <p:spPr bwMode="auto">
          <a:xfrm rot="79799209">
            <a:off x="3779837" y="4149726"/>
            <a:ext cx="252413" cy="252412"/>
          </a:xfrm>
          <a:prstGeom prst="rtTriangle">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2229" name="AutoShape 21"/>
          <p:cNvSpPr>
            <a:spLocks noChangeAspect="1" noChangeArrowheads="1"/>
          </p:cNvSpPr>
          <p:nvPr/>
        </p:nvSpPr>
        <p:spPr bwMode="auto">
          <a:xfrm rot="99857805">
            <a:off x="3921125" y="3213100"/>
            <a:ext cx="252413" cy="252413"/>
          </a:xfrm>
          <a:prstGeom prst="rtTriangle">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2230" name="AutoShape 22"/>
          <p:cNvSpPr>
            <a:spLocks noChangeAspect="1" noChangeArrowheads="1"/>
          </p:cNvSpPr>
          <p:nvPr/>
        </p:nvSpPr>
        <p:spPr bwMode="auto">
          <a:xfrm rot="10800000">
            <a:off x="3635375" y="2024063"/>
            <a:ext cx="252413" cy="252412"/>
          </a:xfrm>
          <a:prstGeom prst="rtTriangle">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2231" name="AutoShape 23"/>
          <p:cNvSpPr>
            <a:spLocks noChangeArrowheads="1"/>
          </p:cNvSpPr>
          <p:nvPr/>
        </p:nvSpPr>
        <p:spPr bwMode="auto">
          <a:xfrm rot="2894983">
            <a:off x="3203576" y="1557337"/>
            <a:ext cx="252412" cy="252413"/>
          </a:xfrm>
          <a:custGeom>
            <a:avLst/>
            <a:gdLst>
              <a:gd name="G0" fmla="+- 520 0 0"/>
              <a:gd name="G1" fmla="+- 11500462 0 0"/>
              <a:gd name="G2" fmla="+- 0 0 11500462"/>
              <a:gd name="T0" fmla="*/ 0 256 1"/>
              <a:gd name="T1" fmla="*/ 180 256 1"/>
              <a:gd name="G3" fmla="+- 11500462 T0 T1"/>
              <a:gd name="T2" fmla="*/ 0 256 1"/>
              <a:gd name="T3" fmla="*/ 90 256 1"/>
              <a:gd name="G4" fmla="+- 11500462 T2 T3"/>
              <a:gd name="G5" fmla="*/ G4 2 1"/>
              <a:gd name="T4" fmla="*/ 90 256 1"/>
              <a:gd name="T5" fmla="*/ 0 256 1"/>
              <a:gd name="G6" fmla="+- 11500462 T4 T5"/>
              <a:gd name="G7" fmla="*/ G6 2 1"/>
              <a:gd name="G8" fmla="abs 115004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20"/>
              <a:gd name="G18" fmla="*/ 520 1 2"/>
              <a:gd name="G19" fmla="+- G18 5400 0"/>
              <a:gd name="G20" fmla="cos G19 11500462"/>
              <a:gd name="G21" fmla="sin G19 11500462"/>
              <a:gd name="G22" fmla="+- G20 10800 0"/>
              <a:gd name="G23" fmla="+- G21 10800 0"/>
              <a:gd name="G24" fmla="+- 10800 0 G20"/>
              <a:gd name="G25" fmla="+- 520 10800 0"/>
              <a:gd name="G26" fmla="?: G9 G17 G25"/>
              <a:gd name="G27" fmla="?: G9 0 21600"/>
              <a:gd name="G28" fmla="cos 10800 11500462"/>
              <a:gd name="G29" fmla="sin 10800 11500462"/>
              <a:gd name="G30" fmla="sin 520 11500462"/>
              <a:gd name="G31" fmla="+- G28 10800 0"/>
              <a:gd name="G32" fmla="+- G29 10800 0"/>
              <a:gd name="G33" fmla="+- G30 10800 0"/>
              <a:gd name="G34" fmla="?: G4 0 G31"/>
              <a:gd name="G35" fmla="?: 11500462 G34 0"/>
              <a:gd name="G36" fmla="?: G6 G35 G31"/>
              <a:gd name="G37" fmla="+- 21600 0 G36"/>
              <a:gd name="G38" fmla="?: G4 0 G33"/>
              <a:gd name="G39" fmla="?: 11500462 G38 G32"/>
              <a:gd name="G40" fmla="?: G6 G39 0"/>
              <a:gd name="G41" fmla="?: G4 G32 21600"/>
              <a:gd name="G42" fmla="?: G6 G41 G33"/>
              <a:gd name="T12" fmla="*/ 10800 w 21600"/>
              <a:gd name="T13" fmla="*/ 0 h 21600"/>
              <a:gd name="T14" fmla="*/ 5157 w 21600"/>
              <a:gd name="T15" fmla="*/ 11245 h 21600"/>
              <a:gd name="T16" fmla="*/ 10800 w 21600"/>
              <a:gd name="T17" fmla="*/ 10280 h 21600"/>
              <a:gd name="T18" fmla="*/ 16443 w 21600"/>
              <a:gd name="T19" fmla="*/ 1124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281" y="10840"/>
                </a:moveTo>
                <a:cubicBezTo>
                  <a:pt x="10280" y="10827"/>
                  <a:pt x="10280" y="10813"/>
                  <a:pt x="10280" y="10800"/>
                </a:cubicBezTo>
                <a:cubicBezTo>
                  <a:pt x="10280" y="10512"/>
                  <a:pt x="10512" y="10280"/>
                  <a:pt x="10800" y="10280"/>
                </a:cubicBezTo>
                <a:cubicBezTo>
                  <a:pt x="11087" y="10280"/>
                  <a:pt x="11320" y="10512"/>
                  <a:pt x="11320" y="10800"/>
                </a:cubicBezTo>
                <a:cubicBezTo>
                  <a:pt x="11320" y="10813"/>
                  <a:pt x="11319" y="10827"/>
                  <a:pt x="11318" y="10840"/>
                </a:cubicBezTo>
                <a:lnTo>
                  <a:pt x="21566" y="11650"/>
                </a:lnTo>
                <a:cubicBezTo>
                  <a:pt x="21588" y="11367"/>
                  <a:pt x="21600" y="11083"/>
                  <a:pt x="21600" y="10800"/>
                </a:cubicBezTo>
                <a:cubicBezTo>
                  <a:pt x="21600" y="4835"/>
                  <a:pt x="16764" y="0"/>
                  <a:pt x="10800" y="0"/>
                </a:cubicBezTo>
                <a:cubicBezTo>
                  <a:pt x="4835" y="0"/>
                  <a:pt x="0" y="4835"/>
                  <a:pt x="0" y="10800"/>
                </a:cubicBezTo>
                <a:cubicBezTo>
                  <a:pt x="-1" y="11083"/>
                  <a:pt x="11" y="11367"/>
                  <a:pt x="33" y="11650"/>
                </a:cubicBezTo>
                <a:close/>
              </a:path>
            </a:pathLst>
          </a:cu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2232" name="AutoShape 24"/>
          <p:cNvSpPr>
            <a:spLocks noChangeArrowheads="1"/>
          </p:cNvSpPr>
          <p:nvPr/>
        </p:nvSpPr>
        <p:spPr bwMode="auto">
          <a:xfrm rot="2894983">
            <a:off x="4175126" y="2671762"/>
            <a:ext cx="252412" cy="252413"/>
          </a:xfrm>
          <a:custGeom>
            <a:avLst/>
            <a:gdLst>
              <a:gd name="G0" fmla="+- 520 0 0"/>
              <a:gd name="G1" fmla="+- 11500462 0 0"/>
              <a:gd name="G2" fmla="+- 0 0 11500462"/>
              <a:gd name="T0" fmla="*/ 0 256 1"/>
              <a:gd name="T1" fmla="*/ 180 256 1"/>
              <a:gd name="G3" fmla="+- 11500462 T0 T1"/>
              <a:gd name="T2" fmla="*/ 0 256 1"/>
              <a:gd name="T3" fmla="*/ 90 256 1"/>
              <a:gd name="G4" fmla="+- 11500462 T2 T3"/>
              <a:gd name="G5" fmla="*/ G4 2 1"/>
              <a:gd name="T4" fmla="*/ 90 256 1"/>
              <a:gd name="T5" fmla="*/ 0 256 1"/>
              <a:gd name="G6" fmla="+- 11500462 T4 T5"/>
              <a:gd name="G7" fmla="*/ G6 2 1"/>
              <a:gd name="G8" fmla="abs 115004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20"/>
              <a:gd name="G18" fmla="*/ 520 1 2"/>
              <a:gd name="G19" fmla="+- G18 5400 0"/>
              <a:gd name="G20" fmla="cos G19 11500462"/>
              <a:gd name="G21" fmla="sin G19 11500462"/>
              <a:gd name="G22" fmla="+- G20 10800 0"/>
              <a:gd name="G23" fmla="+- G21 10800 0"/>
              <a:gd name="G24" fmla="+- 10800 0 G20"/>
              <a:gd name="G25" fmla="+- 520 10800 0"/>
              <a:gd name="G26" fmla="?: G9 G17 G25"/>
              <a:gd name="G27" fmla="?: G9 0 21600"/>
              <a:gd name="G28" fmla="cos 10800 11500462"/>
              <a:gd name="G29" fmla="sin 10800 11500462"/>
              <a:gd name="G30" fmla="sin 520 11500462"/>
              <a:gd name="G31" fmla="+- G28 10800 0"/>
              <a:gd name="G32" fmla="+- G29 10800 0"/>
              <a:gd name="G33" fmla="+- G30 10800 0"/>
              <a:gd name="G34" fmla="?: G4 0 G31"/>
              <a:gd name="G35" fmla="?: 11500462 G34 0"/>
              <a:gd name="G36" fmla="?: G6 G35 G31"/>
              <a:gd name="G37" fmla="+- 21600 0 G36"/>
              <a:gd name="G38" fmla="?: G4 0 G33"/>
              <a:gd name="G39" fmla="?: 11500462 G38 G32"/>
              <a:gd name="G40" fmla="?: G6 G39 0"/>
              <a:gd name="G41" fmla="?: G4 G32 21600"/>
              <a:gd name="G42" fmla="?: G6 G41 G33"/>
              <a:gd name="T12" fmla="*/ 10800 w 21600"/>
              <a:gd name="T13" fmla="*/ 0 h 21600"/>
              <a:gd name="T14" fmla="*/ 5157 w 21600"/>
              <a:gd name="T15" fmla="*/ 11245 h 21600"/>
              <a:gd name="T16" fmla="*/ 10800 w 21600"/>
              <a:gd name="T17" fmla="*/ 10280 h 21600"/>
              <a:gd name="T18" fmla="*/ 16443 w 21600"/>
              <a:gd name="T19" fmla="*/ 1124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281" y="10840"/>
                </a:moveTo>
                <a:cubicBezTo>
                  <a:pt x="10280" y="10827"/>
                  <a:pt x="10280" y="10813"/>
                  <a:pt x="10280" y="10800"/>
                </a:cubicBezTo>
                <a:cubicBezTo>
                  <a:pt x="10280" y="10512"/>
                  <a:pt x="10512" y="10280"/>
                  <a:pt x="10800" y="10280"/>
                </a:cubicBezTo>
                <a:cubicBezTo>
                  <a:pt x="11087" y="10280"/>
                  <a:pt x="11320" y="10512"/>
                  <a:pt x="11320" y="10800"/>
                </a:cubicBezTo>
                <a:cubicBezTo>
                  <a:pt x="11320" y="10813"/>
                  <a:pt x="11319" y="10827"/>
                  <a:pt x="11318" y="10840"/>
                </a:cubicBezTo>
                <a:lnTo>
                  <a:pt x="21566" y="11650"/>
                </a:lnTo>
                <a:cubicBezTo>
                  <a:pt x="21588" y="11367"/>
                  <a:pt x="21600" y="11083"/>
                  <a:pt x="21600" y="10800"/>
                </a:cubicBezTo>
                <a:cubicBezTo>
                  <a:pt x="21600" y="4835"/>
                  <a:pt x="16764" y="0"/>
                  <a:pt x="10800" y="0"/>
                </a:cubicBezTo>
                <a:cubicBezTo>
                  <a:pt x="4835" y="0"/>
                  <a:pt x="0" y="4835"/>
                  <a:pt x="0" y="10800"/>
                </a:cubicBezTo>
                <a:cubicBezTo>
                  <a:pt x="-1" y="11083"/>
                  <a:pt x="11" y="11367"/>
                  <a:pt x="33" y="11650"/>
                </a:cubicBezTo>
                <a:close/>
              </a:path>
            </a:pathLst>
          </a:cu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2233" name="AutoShape 25"/>
          <p:cNvSpPr>
            <a:spLocks noChangeArrowheads="1"/>
          </p:cNvSpPr>
          <p:nvPr/>
        </p:nvSpPr>
        <p:spPr bwMode="auto">
          <a:xfrm rot="4295687">
            <a:off x="4606925" y="3463925"/>
            <a:ext cx="252413" cy="252413"/>
          </a:xfrm>
          <a:custGeom>
            <a:avLst/>
            <a:gdLst>
              <a:gd name="G0" fmla="+- 520 0 0"/>
              <a:gd name="G1" fmla="+- 11500462 0 0"/>
              <a:gd name="G2" fmla="+- 0 0 11500462"/>
              <a:gd name="T0" fmla="*/ 0 256 1"/>
              <a:gd name="T1" fmla="*/ 180 256 1"/>
              <a:gd name="G3" fmla="+- 11500462 T0 T1"/>
              <a:gd name="T2" fmla="*/ 0 256 1"/>
              <a:gd name="T3" fmla="*/ 90 256 1"/>
              <a:gd name="G4" fmla="+- 11500462 T2 T3"/>
              <a:gd name="G5" fmla="*/ G4 2 1"/>
              <a:gd name="T4" fmla="*/ 90 256 1"/>
              <a:gd name="T5" fmla="*/ 0 256 1"/>
              <a:gd name="G6" fmla="+- 11500462 T4 T5"/>
              <a:gd name="G7" fmla="*/ G6 2 1"/>
              <a:gd name="G8" fmla="abs 115004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20"/>
              <a:gd name="G18" fmla="*/ 520 1 2"/>
              <a:gd name="G19" fmla="+- G18 5400 0"/>
              <a:gd name="G20" fmla="cos G19 11500462"/>
              <a:gd name="G21" fmla="sin G19 11500462"/>
              <a:gd name="G22" fmla="+- G20 10800 0"/>
              <a:gd name="G23" fmla="+- G21 10800 0"/>
              <a:gd name="G24" fmla="+- 10800 0 G20"/>
              <a:gd name="G25" fmla="+- 520 10800 0"/>
              <a:gd name="G26" fmla="?: G9 G17 G25"/>
              <a:gd name="G27" fmla="?: G9 0 21600"/>
              <a:gd name="G28" fmla="cos 10800 11500462"/>
              <a:gd name="G29" fmla="sin 10800 11500462"/>
              <a:gd name="G30" fmla="sin 520 11500462"/>
              <a:gd name="G31" fmla="+- G28 10800 0"/>
              <a:gd name="G32" fmla="+- G29 10800 0"/>
              <a:gd name="G33" fmla="+- G30 10800 0"/>
              <a:gd name="G34" fmla="?: G4 0 G31"/>
              <a:gd name="G35" fmla="?: 11500462 G34 0"/>
              <a:gd name="G36" fmla="?: G6 G35 G31"/>
              <a:gd name="G37" fmla="+- 21600 0 G36"/>
              <a:gd name="G38" fmla="?: G4 0 G33"/>
              <a:gd name="G39" fmla="?: 11500462 G38 G32"/>
              <a:gd name="G40" fmla="?: G6 G39 0"/>
              <a:gd name="G41" fmla="?: G4 G32 21600"/>
              <a:gd name="G42" fmla="?: G6 G41 G33"/>
              <a:gd name="T12" fmla="*/ 10800 w 21600"/>
              <a:gd name="T13" fmla="*/ 0 h 21600"/>
              <a:gd name="T14" fmla="*/ 5157 w 21600"/>
              <a:gd name="T15" fmla="*/ 11245 h 21600"/>
              <a:gd name="T16" fmla="*/ 10800 w 21600"/>
              <a:gd name="T17" fmla="*/ 10280 h 21600"/>
              <a:gd name="T18" fmla="*/ 16443 w 21600"/>
              <a:gd name="T19" fmla="*/ 1124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281" y="10840"/>
                </a:moveTo>
                <a:cubicBezTo>
                  <a:pt x="10280" y="10827"/>
                  <a:pt x="10280" y="10813"/>
                  <a:pt x="10280" y="10800"/>
                </a:cubicBezTo>
                <a:cubicBezTo>
                  <a:pt x="10280" y="10512"/>
                  <a:pt x="10512" y="10280"/>
                  <a:pt x="10800" y="10280"/>
                </a:cubicBezTo>
                <a:cubicBezTo>
                  <a:pt x="11087" y="10280"/>
                  <a:pt x="11320" y="10512"/>
                  <a:pt x="11320" y="10800"/>
                </a:cubicBezTo>
                <a:cubicBezTo>
                  <a:pt x="11320" y="10813"/>
                  <a:pt x="11319" y="10827"/>
                  <a:pt x="11318" y="10840"/>
                </a:cubicBezTo>
                <a:lnTo>
                  <a:pt x="21566" y="11650"/>
                </a:lnTo>
                <a:cubicBezTo>
                  <a:pt x="21588" y="11367"/>
                  <a:pt x="21600" y="11083"/>
                  <a:pt x="21600" y="10800"/>
                </a:cubicBezTo>
                <a:cubicBezTo>
                  <a:pt x="21600" y="4835"/>
                  <a:pt x="16764" y="0"/>
                  <a:pt x="10800" y="0"/>
                </a:cubicBezTo>
                <a:cubicBezTo>
                  <a:pt x="4835" y="0"/>
                  <a:pt x="0" y="4835"/>
                  <a:pt x="0" y="10800"/>
                </a:cubicBezTo>
                <a:cubicBezTo>
                  <a:pt x="-1" y="11083"/>
                  <a:pt x="11" y="11367"/>
                  <a:pt x="33" y="11650"/>
                </a:cubicBezTo>
                <a:close/>
              </a:path>
            </a:pathLst>
          </a:cu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2234" name="AutoShape 26"/>
          <p:cNvSpPr>
            <a:spLocks noChangeArrowheads="1"/>
          </p:cNvSpPr>
          <p:nvPr/>
        </p:nvSpPr>
        <p:spPr bwMode="auto">
          <a:xfrm rot="4473807">
            <a:off x="4892675" y="4292600"/>
            <a:ext cx="252413" cy="252413"/>
          </a:xfrm>
          <a:custGeom>
            <a:avLst/>
            <a:gdLst>
              <a:gd name="G0" fmla="+- 520 0 0"/>
              <a:gd name="G1" fmla="+- 11500462 0 0"/>
              <a:gd name="G2" fmla="+- 0 0 11500462"/>
              <a:gd name="T0" fmla="*/ 0 256 1"/>
              <a:gd name="T1" fmla="*/ 180 256 1"/>
              <a:gd name="G3" fmla="+- 11500462 T0 T1"/>
              <a:gd name="T2" fmla="*/ 0 256 1"/>
              <a:gd name="T3" fmla="*/ 90 256 1"/>
              <a:gd name="G4" fmla="+- 11500462 T2 T3"/>
              <a:gd name="G5" fmla="*/ G4 2 1"/>
              <a:gd name="T4" fmla="*/ 90 256 1"/>
              <a:gd name="T5" fmla="*/ 0 256 1"/>
              <a:gd name="G6" fmla="+- 11500462 T4 T5"/>
              <a:gd name="G7" fmla="*/ G6 2 1"/>
              <a:gd name="G8" fmla="abs 115004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20"/>
              <a:gd name="G18" fmla="*/ 520 1 2"/>
              <a:gd name="G19" fmla="+- G18 5400 0"/>
              <a:gd name="G20" fmla="cos G19 11500462"/>
              <a:gd name="G21" fmla="sin G19 11500462"/>
              <a:gd name="G22" fmla="+- G20 10800 0"/>
              <a:gd name="G23" fmla="+- G21 10800 0"/>
              <a:gd name="G24" fmla="+- 10800 0 G20"/>
              <a:gd name="G25" fmla="+- 520 10800 0"/>
              <a:gd name="G26" fmla="?: G9 G17 G25"/>
              <a:gd name="G27" fmla="?: G9 0 21600"/>
              <a:gd name="G28" fmla="cos 10800 11500462"/>
              <a:gd name="G29" fmla="sin 10800 11500462"/>
              <a:gd name="G30" fmla="sin 520 11500462"/>
              <a:gd name="G31" fmla="+- G28 10800 0"/>
              <a:gd name="G32" fmla="+- G29 10800 0"/>
              <a:gd name="G33" fmla="+- G30 10800 0"/>
              <a:gd name="G34" fmla="?: G4 0 G31"/>
              <a:gd name="G35" fmla="?: 11500462 G34 0"/>
              <a:gd name="G36" fmla="?: G6 G35 G31"/>
              <a:gd name="G37" fmla="+- 21600 0 G36"/>
              <a:gd name="G38" fmla="?: G4 0 G33"/>
              <a:gd name="G39" fmla="?: 11500462 G38 G32"/>
              <a:gd name="G40" fmla="?: G6 G39 0"/>
              <a:gd name="G41" fmla="?: G4 G32 21600"/>
              <a:gd name="G42" fmla="?: G6 G41 G33"/>
              <a:gd name="T12" fmla="*/ 10800 w 21600"/>
              <a:gd name="T13" fmla="*/ 0 h 21600"/>
              <a:gd name="T14" fmla="*/ 5157 w 21600"/>
              <a:gd name="T15" fmla="*/ 11245 h 21600"/>
              <a:gd name="T16" fmla="*/ 10800 w 21600"/>
              <a:gd name="T17" fmla="*/ 10280 h 21600"/>
              <a:gd name="T18" fmla="*/ 16443 w 21600"/>
              <a:gd name="T19" fmla="*/ 1124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281" y="10840"/>
                </a:moveTo>
                <a:cubicBezTo>
                  <a:pt x="10280" y="10827"/>
                  <a:pt x="10280" y="10813"/>
                  <a:pt x="10280" y="10800"/>
                </a:cubicBezTo>
                <a:cubicBezTo>
                  <a:pt x="10280" y="10512"/>
                  <a:pt x="10512" y="10280"/>
                  <a:pt x="10800" y="10280"/>
                </a:cubicBezTo>
                <a:cubicBezTo>
                  <a:pt x="11087" y="10280"/>
                  <a:pt x="11320" y="10512"/>
                  <a:pt x="11320" y="10800"/>
                </a:cubicBezTo>
                <a:cubicBezTo>
                  <a:pt x="11320" y="10813"/>
                  <a:pt x="11319" y="10827"/>
                  <a:pt x="11318" y="10840"/>
                </a:cubicBezTo>
                <a:lnTo>
                  <a:pt x="21566" y="11650"/>
                </a:lnTo>
                <a:cubicBezTo>
                  <a:pt x="21588" y="11367"/>
                  <a:pt x="21600" y="11083"/>
                  <a:pt x="21600" y="10800"/>
                </a:cubicBezTo>
                <a:cubicBezTo>
                  <a:pt x="21600" y="4835"/>
                  <a:pt x="16764" y="0"/>
                  <a:pt x="10800" y="0"/>
                </a:cubicBezTo>
                <a:cubicBezTo>
                  <a:pt x="4835" y="0"/>
                  <a:pt x="0" y="4835"/>
                  <a:pt x="0" y="10800"/>
                </a:cubicBezTo>
                <a:cubicBezTo>
                  <a:pt x="-1" y="11083"/>
                  <a:pt x="11" y="11367"/>
                  <a:pt x="33" y="11650"/>
                </a:cubicBezTo>
                <a:close/>
              </a:path>
            </a:pathLst>
          </a:cu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2235" name="AutoShape 27"/>
          <p:cNvSpPr>
            <a:spLocks noChangeArrowheads="1"/>
          </p:cNvSpPr>
          <p:nvPr/>
        </p:nvSpPr>
        <p:spPr bwMode="auto">
          <a:xfrm rot="4826344">
            <a:off x="5133976" y="5192712"/>
            <a:ext cx="252412" cy="252413"/>
          </a:xfrm>
          <a:custGeom>
            <a:avLst/>
            <a:gdLst>
              <a:gd name="G0" fmla="+- 520 0 0"/>
              <a:gd name="G1" fmla="+- 11500462 0 0"/>
              <a:gd name="G2" fmla="+- 0 0 11500462"/>
              <a:gd name="T0" fmla="*/ 0 256 1"/>
              <a:gd name="T1" fmla="*/ 180 256 1"/>
              <a:gd name="G3" fmla="+- 11500462 T0 T1"/>
              <a:gd name="T2" fmla="*/ 0 256 1"/>
              <a:gd name="T3" fmla="*/ 90 256 1"/>
              <a:gd name="G4" fmla="+- 11500462 T2 T3"/>
              <a:gd name="G5" fmla="*/ G4 2 1"/>
              <a:gd name="T4" fmla="*/ 90 256 1"/>
              <a:gd name="T5" fmla="*/ 0 256 1"/>
              <a:gd name="G6" fmla="+- 11500462 T4 T5"/>
              <a:gd name="G7" fmla="*/ G6 2 1"/>
              <a:gd name="G8" fmla="abs 115004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20"/>
              <a:gd name="G18" fmla="*/ 520 1 2"/>
              <a:gd name="G19" fmla="+- G18 5400 0"/>
              <a:gd name="G20" fmla="cos G19 11500462"/>
              <a:gd name="G21" fmla="sin G19 11500462"/>
              <a:gd name="G22" fmla="+- G20 10800 0"/>
              <a:gd name="G23" fmla="+- G21 10800 0"/>
              <a:gd name="G24" fmla="+- 10800 0 G20"/>
              <a:gd name="G25" fmla="+- 520 10800 0"/>
              <a:gd name="G26" fmla="?: G9 G17 G25"/>
              <a:gd name="G27" fmla="?: G9 0 21600"/>
              <a:gd name="G28" fmla="cos 10800 11500462"/>
              <a:gd name="G29" fmla="sin 10800 11500462"/>
              <a:gd name="G30" fmla="sin 520 11500462"/>
              <a:gd name="G31" fmla="+- G28 10800 0"/>
              <a:gd name="G32" fmla="+- G29 10800 0"/>
              <a:gd name="G33" fmla="+- G30 10800 0"/>
              <a:gd name="G34" fmla="?: G4 0 G31"/>
              <a:gd name="G35" fmla="?: 11500462 G34 0"/>
              <a:gd name="G36" fmla="?: G6 G35 G31"/>
              <a:gd name="G37" fmla="+- 21600 0 G36"/>
              <a:gd name="G38" fmla="?: G4 0 G33"/>
              <a:gd name="G39" fmla="?: 11500462 G38 G32"/>
              <a:gd name="G40" fmla="?: G6 G39 0"/>
              <a:gd name="G41" fmla="?: G4 G32 21600"/>
              <a:gd name="G42" fmla="?: G6 G41 G33"/>
              <a:gd name="T12" fmla="*/ 10800 w 21600"/>
              <a:gd name="T13" fmla="*/ 0 h 21600"/>
              <a:gd name="T14" fmla="*/ 5157 w 21600"/>
              <a:gd name="T15" fmla="*/ 11245 h 21600"/>
              <a:gd name="T16" fmla="*/ 10800 w 21600"/>
              <a:gd name="T17" fmla="*/ 10280 h 21600"/>
              <a:gd name="T18" fmla="*/ 16443 w 21600"/>
              <a:gd name="T19" fmla="*/ 1124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281" y="10840"/>
                </a:moveTo>
                <a:cubicBezTo>
                  <a:pt x="10280" y="10827"/>
                  <a:pt x="10280" y="10813"/>
                  <a:pt x="10280" y="10800"/>
                </a:cubicBezTo>
                <a:cubicBezTo>
                  <a:pt x="10280" y="10512"/>
                  <a:pt x="10512" y="10280"/>
                  <a:pt x="10800" y="10280"/>
                </a:cubicBezTo>
                <a:cubicBezTo>
                  <a:pt x="11087" y="10280"/>
                  <a:pt x="11320" y="10512"/>
                  <a:pt x="11320" y="10800"/>
                </a:cubicBezTo>
                <a:cubicBezTo>
                  <a:pt x="11320" y="10813"/>
                  <a:pt x="11319" y="10827"/>
                  <a:pt x="11318" y="10840"/>
                </a:cubicBezTo>
                <a:lnTo>
                  <a:pt x="21566" y="11650"/>
                </a:lnTo>
                <a:cubicBezTo>
                  <a:pt x="21588" y="11367"/>
                  <a:pt x="21600" y="11083"/>
                  <a:pt x="21600" y="10800"/>
                </a:cubicBezTo>
                <a:cubicBezTo>
                  <a:pt x="21600" y="4835"/>
                  <a:pt x="16764" y="0"/>
                  <a:pt x="10800" y="0"/>
                </a:cubicBezTo>
                <a:cubicBezTo>
                  <a:pt x="4835" y="0"/>
                  <a:pt x="0" y="4835"/>
                  <a:pt x="0" y="10800"/>
                </a:cubicBezTo>
                <a:cubicBezTo>
                  <a:pt x="-1" y="11083"/>
                  <a:pt x="11" y="11367"/>
                  <a:pt x="33" y="11650"/>
                </a:cubicBezTo>
                <a:close/>
              </a:path>
            </a:pathLst>
          </a:cu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Tree>
    <p:extLst>
      <p:ext uri="{BB962C8B-B14F-4D97-AF65-F5344CB8AC3E}">
        <p14:creationId xmlns:p14="http://schemas.microsoft.com/office/powerpoint/2010/main" val="1256461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8" name="Picture 4" descr="PolarMaritime-modis-0407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150813"/>
            <a:ext cx="6157912" cy="6157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533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2"/>
          <p:cNvSpPr>
            <a:spLocks noGrp="1"/>
          </p:cNvSpPr>
          <p:nvPr>
            <p:ph type="ftr" sz="quarter" idx="11"/>
          </p:nvPr>
        </p:nvSpPr>
        <p:spPr/>
        <p:txBody>
          <a:bodyPr/>
          <a:lstStyle/>
          <a:p>
            <a:r>
              <a:rPr lang="en-US"/>
              <a:t>ENVI 1400 : Meteorology and Forecasting : lecture 5</a:t>
            </a:r>
          </a:p>
        </p:txBody>
      </p:sp>
      <p:sp>
        <p:nvSpPr>
          <p:cNvPr id="27" name="Slide Number Placeholder 3"/>
          <p:cNvSpPr>
            <a:spLocks noGrp="1"/>
          </p:cNvSpPr>
          <p:nvPr>
            <p:ph type="sldNum" sz="quarter" idx="12"/>
          </p:nvPr>
        </p:nvSpPr>
        <p:spPr/>
        <p:txBody>
          <a:bodyPr/>
          <a:lstStyle/>
          <a:p>
            <a:fld id="{146F7331-5C37-4489-B107-4818F52B2AFE}" type="slidenum">
              <a:rPr lang="en-US"/>
              <a:pPr/>
              <a:t>16</a:t>
            </a:fld>
            <a:endParaRPr lang="en-US"/>
          </a:p>
        </p:txBody>
      </p:sp>
      <p:pic>
        <p:nvPicPr>
          <p:cNvPr id="224260" name="Picture 4" descr="uk2"/>
          <p:cNvPicPr>
            <a:picLocks noChangeAspect="1" noChangeArrowheads="1"/>
          </p:cNvPicPr>
          <p:nvPr/>
        </p:nvPicPr>
        <p:blipFill>
          <a:blip r:embed="rId2" cstate="print">
            <a:clrChange>
              <a:clrFrom>
                <a:srgbClr val="A4F8FD"/>
              </a:clrFrom>
              <a:clrTo>
                <a:srgbClr val="A4F8FD">
                  <a:alpha val="0"/>
                </a:srgbClr>
              </a:clrTo>
            </a:clrChange>
            <a:extLst>
              <a:ext uri="{28A0092B-C50C-407E-A947-70E740481C1C}">
                <a14:useLocalDpi xmlns:a14="http://schemas.microsoft.com/office/drawing/2010/main" val="0"/>
              </a:ext>
            </a:extLst>
          </a:blip>
          <a:srcRect/>
          <a:stretch>
            <a:fillRect/>
          </a:stretch>
        </p:blipFill>
        <p:spPr bwMode="auto">
          <a:xfrm>
            <a:off x="5508625" y="331788"/>
            <a:ext cx="3117850" cy="3817937"/>
          </a:xfrm>
          <a:prstGeom prst="rect">
            <a:avLst/>
          </a:prstGeom>
          <a:noFill/>
          <a:extLst>
            <a:ext uri="{909E8E84-426E-40DD-AFC4-6F175D3DCCD1}">
              <a14:hiddenFill xmlns:a14="http://schemas.microsoft.com/office/drawing/2010/main">
                <a:solidFill>
                  <a:srgbClr val="FFFFFF"/>
                </a:solidFill>
              </a14:hiddenFill>
            </a:ext>
          </a:extLst>
        </p:spPr>
      </p:pic>
      <p:sp>
        <p:nvSpPr>
          <p:cNvPr id="224261" name="Rectangle 5"/>
          <p:cNvSpPr>
            <a:spLocks noChangeArrowheads="1"/>
          </p:cNvSpPr>
          <p:nvPr/>
        </p:nvSpPr>
        <p:spPr bwMode="auto">
          <a:xfrm>
            <a:off x="2484438" y="333375"/>
            <a:ext cx="6191250" cy="58324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4262" name="Oval 6"/>
          <p:cNvSpPr>
            <a:spLocks noChangeArrowheads="1"/>
          </p:cNvSpPr>
          <p:nvPr/>
        </p:nvSpPr>
        <p:spPr bwMode="auto">
          <a:xfrm rot="1359829">
            <a:off x="3563938" y="1916113"/>
            <a:ext cx="1081087" cy="7191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4263" name="Oval 7"/>
          <p:cNvSpPr>
            <a:spLocks noChangeArrowheads="1"/>
          </p:cNvSpPr>
          <p:nvPr/>
        </p:nvSpPr>
        <p:spPr bwMode="auto">
          <a:xfrm rot="1359829">
            <a:off x="3059113" y="1484313"/>
            <a:ext cx="1944687" cy="151288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4264" name="Freeform 8"/>
          <p:cNvSpPr>
            <a:spLocks/>
          </p:cNvSpPr>
          <p:nvPr/>
        </p:nvSpPr>
        <p:spPr bwMode="auto">
          <a:xfrm>
            <a:off x="4284663" y="2420938"/>
            <a:ext cx="1941512" cy="3735387"/>
          </a:xfrm>
          <a:custGeom>
            <a:avLst/>
            <a:gdLst>
              <a:gd name="T0" fmla="*/ 0 w 1223"/>
              <a:gd name="T1" fmla="*/ 0 h 2353"/>
              <a:gd name="T2" fmla="*/ 949 w 1223"/>
              <a:gd name="T3" fmla="*/ 926 h 2353"/>
              <a:gd name="T4" fmla="*/ 1223 w 1223"/>
              <a:gd name="T5" fmla="*/ 2353 h 2353"/>
            </a:gdLst>
            <a:ahLst/>
            <a:cxnLst>
              <a:cxn ang="0">
                <a:pos x="T0" y="T1"/>
              </a:cxn>
              <a:cxn ang="0">
                <a:pos x="T2" y="T3"/>
              </a:cxn>
              <a:cxn ang="0">
                <a:pos x="T4" y="T5"/>
              </a:cxn>
            </a:cxnLst>
            <a:rect l="0" t="0" r="r" b="b"/>
            <a:pathLst>
              <a:path w="1223" h="2353">
                <a:moveTo>
                  <a:pt x="0" y="0"/>
                </a:moveTo>
                <a:cubicBezTo>
                  <a:pt x="158" y="154"/>
                  <a:pt x="745" y="534"/>
                  <a:pt x="949" y="926"/>
                </a:cubicBezTo>
                <a:cubicBezTo>
                  <a:pt x="1153" y="1318"/>
                  <a:pt x="1166" y="2056"/>
                  <a:pt x="1223" y="2353"/>
                </a:cubicBezTo>
              </a:path>
            </a:pathLst>
          </a:custGeom>
          <a:noFill/>
          <a:ln w="508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4265" name="Freeform 9"/>
          <p:cNvSpPr>
            <a:spLocks/>
          </p:cNvSpPr>
          <p:nvPr/>
        </p:nvSpPr>
        <p:spPr bwMode="auto">
          <a:xfrm>
            <a:off x="3600450" y="3221038"/>
            <a:ext cx="1627188" cy="2946400"/>
          </a:xfrm>
          <a:custGeom>
            <a:avLst/>
            <a:gdLst>
              <a:gd name="T0" fmla="*/ 1025 w 1025"/>
              <a:gd name="T1" fmla="*/ 0 h 1856"/>
              <a:gd name="T2" fmla="*/ 797 w 1025"/>
              <a:gd name="T3" fmla="*/ 938 h 1856"/>
              <a:gd name="T4" fmla="*/ 0 w 1025"/>
              <a:gd name="T5" fmla="*/ 1856 h 1856"/>
            </a:gdLst>
            <a:ahLst/>
            <a:cxnLst>
              <a:cxn ang="0">
                <a:pos x="T0" y="T1"/>
              </a:cxn>
              <a:cxn ang="0">
                <a:pos x="T2" y="T3"/>
              </a:cxn>
              <a:cxn ang="0">
                <a:pos x="T4" y="T5"/>
              </a:cxn>
            </a:cxnLst>
            <a:rect l="0" t="0" r="r" b="b"/>
            <a:pathLst>
              <a:path w="1025" h="1856">
                <a:moveTo>
                  <a:pt x="1025" y="0"/>
                </a:moveTo>
                <a:cubicBezTo>
                  <a:pt x="988" y="156"/>
                  <a:pt x="968" y="629"/>
                  <a:pt x="797" y="938"/>
                </a:cubicBezTo>
                <a:cubicBezTo>
                  <a:pt x="626" y="1247"/>
                  <a:pt x="166" y="1665"/>
                  <a:pt x="0" y="1856"/>
                </a:cubicBezTo>
              </a:path>
            </a:pathLst>
          </a:custGeom>
          <a:noFill/>
          <a:ln w="508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4266" name="Oval 10"/>
          <p:cNvSpPr>
            <a:spLocks noChangeArrowheads="1"/>
          </p:cNvSpPr>
          <p:nvPr/>
        </p:nvSpPr>
        <p:spPr bwMode="auto">
          <a:xfrm rot="1359829">
            <a:off x="2528888" y="1052513"/>
            <a:ext cx="3028950" cy="2346325"/>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4267" name="Freeform 11"/>
          <p:cNvSpPr>
            <a:spLocks/>
          </p:cNvSpPr>
          <p:nvPr/>
        </p:nvSpPr>
        <p:spPr bwMode="auto">
          <a:xfrm>
            <a:off x="2493963" y="330200"/>
            <a:ext cx="3819525" cy="3900488"/>
          </a:xfrm>
          <a:custGeom>
            <a:avLst/>
            <a:gdLst>
              <a:gd name="T0" fmla="*/ 0 w 2406"/>
              <a:gd name="T1" fmla="*/ 1841 h 2457"/>
              <a:gd name="T2" fmla="*/ 195 w 2406"/>
              <a:gd name="T3" fmla="*/ 2049 h 2457"/>
              <a:gd name="T4" fmla="*/ 596 w 2406"/>
              <a:gd name="T5" fmla="*/ 2317 h 2457"/>
              <a:gd name="T6" fmla="*/ 1112 w 2406"/>
              <a:gd name="T7" fmla="*/ 2444 h 2457"/>
              <a:gd name="T8" fmla="*/ 1628 w 2406"/>
              <a:gd name="T9" fmla="*/ 2397 h 2457"/>
              <a:gd name="T10" fmla="*/ 2030 w 2406"/>
              <a:gd name="T11" fmla="*/ 2163 h 2457"/>
              <a:gd name="T12" fmla="*/ 2345 w 2406"/>
              <a:gd name="T13" fmla="*/ 1647 h 2457"/>
              <a:gd name="T14" fmla="*/ 2351 w 2406"/>
              <a:gd name="T15" fmla="*/ 971 h 2457"/>
              <a:gd name="T16" fmla="*/ 2016 w 2406"/>
              <a:gd name="T17" fmla="*/ 395 h 2457"/>
              <a:gd name="T18" fmla="*/ 1380 w 2406"/>
              <a:gd name="T19" fmla="*/ 0 h 2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6" h="2457">
                <a:moveTo>
                  <a:pt x="0" y="1841"/>
                </a:moveTo>
                <a:cubicBezTo>
                  <a:pt x="32" y="1877"/>
                  <a:pt x="96" y="1970"/>
                  <a:pt x="195" y="2049"/>
                </a:cubicBezTo>
                <a:cubicBezTo>
                  <a:pt x="294" y="2128"/>
                  <a:pt x="443" y="2251"/>
                  <a:pt x="596" y="2317"/>
                </a:cubicBezTo>
                <a:cubicBezTo>
                  <a:pt x="749" y="2383"/>
                  <a:pt x="940" y="2431"/>
                  <a:pt x="1112" y="2444"/>
                </a:cubicBezTo>
                <a:cubicBezTo>
                  <a:pt x="1284" y="2457"/>
                  <a:pt x="1475" y="2444"/>
                  <a:pt x="1628" y="2397"/>
                </a:cubicBezTo>
                <a:cubicBezTo>
                  <a:pt x="1781" y="2350"/>
                  <a:pt x="1911" y="2288"/>
                  <a:pt x="2030" y="2163"/>
                </a:cubicBezTo>
                <a:cubicBezTo>
                  <a:pt x="2149" y="2038"/>
                  <a:pt x="2292" y="1846"/>
                  <a:pt x="2345" y="1647"/>
                </a:cubicBezTo>
                <a:cubicBezTo>
                  <a:pt x="2398" y="1448"/>
                  <a:pt x="2406" y="1180"/>
                  <a:pt x="2351" y="971"/>
                </a:cubicBezTo>
                <a:cubicBezTo>
                  <a:pt x="2296" y="762"/>
                  <a:pt x="2178" y="557"/>
                  <a:pt x="2016" y="395"/>
                </a:cubicBezTo>
                <a:cubicBezTo>
                  <a:pt x="1854" y="233"/>
                  <a:pt x="1512" y="82"/>
                  <a:pt x="138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4268" name="Freeform 12"/>
          <p:cNvSpPr>
            <a:spLocks/>
          </p:cNvSpPr>
          <p:nvPr/>
        </p:nvSpPr>
        <p:spPr bwMode="auto">
          <a:xfrm>
            <a:off x="2481263" y="339725"/>
            <a:ext cx="4448175" cy="4619625"/>
          </a:xfrm>
          <a:custGeom>
            <a:avLst/>
            <a:gdLst>
              <a:gd name="T0" fmla="*/ 0 w 2802"/>
              <a:gd name="T1" fmla="*/ 2381 h 2910"/>
              <a:gd name="T2" fmla="*/ 195 w 2802"/>
              <a:gd name="T3" fmla="*/ 2589 h 2910"/>
              <a:gd name="T4" fmla="*/ 457 w 2802"/>
              <a:gd name="T5" fmla="*/ 2753 h 2910"/>
              <a:gd name="T6" fmla="*/ 939 w 2802"/>
              <a:gd name="T7" fmla="*/ 2894 h 2910"/>
              <a:gd name="T8" fmla="*/ 1448 w 2802"/>
              <a:gd name="T9" fmla="*/ 2847 h 2910"/>
              <a:gd name="T10" fmla="*/ 2185 w 2802"/>
              <a:gd name="T11" fmla="*/ 2545 h 2910"/>
              <a:gd name="T12" fmla="*/ 2661 w 2802"/>
              <a:gd name="T13" fmla="*/ 1949 h 2910"/>
              <a:gd name="T14" fmla="*/ 2795 w 2802"/>
              <a:gd name="T15" fmla="*/ 1099 h 2910"/>
              <a:gd name="T16" fmla="*/ 2701 w 2802"/>
              <a:gd name="T17" fmla="*/ 536 h 2910"/>
              <a:gd name="T18" fmla="*/ 2440 w 2802"/>
              <a:gd name="T19" fmla="*/ 0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02" h="2910">
                <a:moveTo>
                  <a:pt x="0" y="2381"/>
                </a:moveTo>
                <a:cubicBezTo>
                  <a:pt x="32" y="2417"/>
                  <a:pt x="119" y="2527"/>
                  <a:pt x="195" y="2589"/>
                </a:cubicBezTo>
                <a:cubicBezTo>
                  <a:pt x="271" y="2651"/>
                  <a:pt x="333" y="2702"/>
                  <a:pt x="457" y="2753"/>
                </a:cubicBezTo>
                <a:cubicBezTo>
                  <a:pt x="581" y="2804"/>
                  <a:pt x="774" y="2878"/>
                  <a:pt x="939" y="2894"/>
                </a:cubicBezTo>
                <a:cubicBezTo>
                  <a:pt x="1104" y="2910"/>
                  <a:pt x="1240" y="2905"/>
                  <a:pt x="1448" y="2847"/>
                </a:cubicBezTo>
                <a:cubicBezTo>
                  <a:pt x="1656" y="2789"/>
                  <a:pt x="1983" y="2695"/>
                  <a:pt x="2185" y="2545"/>
                </a:cubicBezTo>
                <a:cubicBezTo>
                  <a:pt x="2387" y="2395"/>
                  <a:pt x="2559" y="2190"/>
                  <a:pt x="2661" y="1949"/>
                </a:cubicBezTo>
                <a:cubicBezTo>
                  <a:pt x="2763" y="1708"/>
                  <a:pt x="2788" y="1334"/>
                  <a:pt x="2795" y="1099"/>
                </a:cubicBezTo>
                <a:cubicBezTo>
                  <a:pt x="2802" y="864"/>
                  <a:pt x="2760" y="719"/>
                  <a:pt x="2701" y="536"/>
                </a:cubicBezTo>
                <a:cubicBezTo>
                  <a:pt x="2642" y="353"/>
                  <a:pt x="2495" y="112"/>
                  <a:pt x="244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4269" name="Freeform 13"/>
          <p:cNvSpPr>
            <a:spLocks/>
          </p:cNvSpPr>
          <p:nvPr/>
        </p:nvSpPr>
        <p:spPr bwMode="auto">
          <a:xfrm>
            <a:off x="2484438" y="333375"/>
            <a:ext cx="5281612" cy="5262563"/>
          </a:xfrm>
          <a:custGeom>
            <a:avLst/>
            <a:gdLst>
              <a:gd name="T0" fmla="*/ 0 w 3327"/>
              <a:gd name="T1" fmla="*/ 2823 h 3315"/>
              <a:gd name="T2" fmla="*/ 435 w 3327"/>
              <a:gd name="T3" fmla="*/ 3166 h 3315"/>
              <a:gd name="T4" fmla="*/ 1085 w 3327"/>
              <a:gd name="T5" fmla="*/ 3273 h 3315"/>
              <a:gd name="T6" fmla="*/ 2257 w 3327"/>
              <a:gd name="T7" fmla="*/ 2914 h 3315"/>
              <a:gd name="T8" fmla="*/ 2987 w 3327"/>
              <a:gd name="T9" fmla="*/ 2278 h 3315"/>
              <a:gd name="T10" fmla="*/ 3248 w 3327"/>
              <a:gd name="T11" fmla="*/ 1695 h 3315"/>
              <a:gd name="T12" fmla="*/ 3315 w 3327"/>
              <a:gd name="T13" fmla="*/ 951 h 3315"/>
              <a:gd name="T14" fmla="*/ 3322 w 3327"/>
              <a:gd name="T15" fmla="*/ 308 h 3315"/>
              <a:gd name="T16" fmla="*/ 3288 w 3327"/>
              <a:gd name="T17" fmla="*/ 0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7" h="3315">
                <a:moveTo>
                  <a:pt x="0" y="2823"/>
                </a:moveTo>
                <a:cubicBezTo>
                  <a:pt x="72" y="2880"/>
                  <a:pt x="254" y="3091"/>
                  <a:pt x="435" y="3166"/>
                </a:cubicBezTo>
                <a:cubicBezTo>
                  <a:pt x="616" y="3241"/>
                  <a:pt x="781" y="3315"/>
                  <a:pt x="1085" y="3273"/>
                </a:cubicBezTo>
                <a:cubicBezTo>
                  <a:pt x="1389" y="3231"/>
                  <a:pt x="1940" y="3080"/>
                  <a:pt x="2257" y="2914"/>
                </a:cubicBezTo>
                <a:cubicBezTo>
                  <a:pt x="2574" y="2748"/>
                  <a:pt x="2822" y="2481"/>
                  <a:pt x="2987" y="2278"/>
                </a:cubicBezTo>
                <a:cubicBezTo>
                  <a:pt x="3152" y="2075"/>
                  <a:pt x="3193" y="1916"/>
                  <a:pt x="3248" y="1695"/>
                </a:cubicBezTo>
                <a:cubicBezTo>
                  <a:pt x="3303" y="1474"/>
                  <a:pt x="3303" y="1182"/>
                  <a:pt x="3315" y="951"/>
                </a:cubicBezTo>
                <a:cubicBezTo>
                  <a:pt x="3327" y="720"/>
                  <a:pt x="3326" y="466"/>
                  <a:pt x="3322" y="308"/>
                </a:cubicBezTo>
                <a:cubicBezTo>
                  <a:pt x="3318" y="150"/>
                  <a:pt x="3295" y="64"/>
                  <a:pt x="3288"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4270" name="Freeform 14"/>
          <p:cNvSpPr>
            <a:spLocks/>
          </p:cNvSpPr>
          <p:nvPr/>
        </p:nvSpPr>
        <p:spPr bwMode="auto">
          <a:xfrm>
            <a:off x="2493963" y="3816350"/>
            <a:ext cx="6178550" cy="2260600"/>
          </a:xfrm>
          <a:custGeom>
            <a:avLst/>
            <a:gdLst>
              <a:gd name="T0" fmla="*/ 0 w 3892"/>
              <a:gd name="T1" fmla="*/ 1139 h 1424"/>
              <a:gd name="T2" fmla="*/ 776 w 3892"/>
              <a:gd name="T3" fmla="*/ 1421 h 1424"/>
              <a:gd name="T4" fmla="*/ 2304 w 3892"/>
              <a:gd name="T5" fmla="*/ 1119 h 1424"/>
              <a:gd name="T6" fmla="*/ 3276 w 3892"/>
              <a:gd name="T7" fmla="*/ 650 h 1424"/>
              <a:gd name="T8" fmla="*/ 3892 w 3892"/>
              <a:gd name="T9" fmla="*/ 0 h 1424"/>
            </a:gdLst>
            <a:ahLst/>
            <a:cxnLst>
              <a:cxn ang="0">
                <a:pos x="T0" y="T1"/>
              </a:cxn>
              <a:cxn ang="0">
                <a:pos x="T2" y="T3"/>
              </a:cxn>
              <a:cxn ang="0">
                <a:pos x="T4" y="T5"/>
              </a:cxn>
              <a:cxn ang="0">
                <a:pos x="T6" y="T7"/>
              </a:cxn>
              <a:cxn ang="0">
                <a:pos x="T8" y="T9"/>
              </a:cxn>
            </a:cxnLst>
            <a:rect l="0" t="0" r="r" b="b"/>
            <a:pathLst>
              <a:path w="3892" h="1424">
                <a:moveTo>
                  <a:pt x="0" y="1139"/>
                </a:moveTo>
                <a:cubicBezTo>
                  <a:pt x="129" y="1185"/>
                  <a:pt x="392" y="1424"/>
                  <a:pt x="776" y="1421"/>
                </a:cubicBezTo>
                <a:cubicBezTo>
                  <a:pt x="1160" y="1418"/>
                  <a:pt x="1887" y="1247"/>
                  <a:pt x="2304" y="1119"/>
                </a:cubicBezTo>
                <a:cubicBezTo>
                  <a:pt x="2721" y="991"/>
                  <a:pt x="3011" y="836"/>
                  <a:pt x="3276" y="650"/>
                </a:cubicBezTo>
                <a:cubicBezTo>
                  <a:pt x="3541" y="464"/>
                  <a:pt x="3764" y="136"/>
                  <a:pt x="3892"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4271" name="Text Box 15"/>
          <p:cNvSpPr txBox="1">
            <a:spLocks noChangeArrowheads="1"/>
          </p:cNvSpPr>
          <p:nvPr/>
        </p:nvSpPr>
        <p:spPr bwMode="auto">
          <a:xfrm>
            <a:off x="3851275" y="1985963"/>
            <a:ext cx="43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sz="3200" b="1" smtClean="0">
                <a:solidFill>
                  <a:srgbClr val="00004C"/>
                </a:solidFill>
              </a:rPr>
              <a:t>L</a:t>
            </a:r>
            <a:endParaRPr lang="en-US" sz="3200" b="1" smtClean="0">
              <a:solidFill>
                <a:srgbClr val="00004C"/>
              </a:solidFill>
            </a:endParaRPr>
          </a:p>
        </p:txBody>
      </p:sp>
      <p:sp useBgFill="1">
        <p:nvSpPr>
          <p:cNvPr id="224272" name="Text Box 16"/>
          <p:cNvSpPr txBox="1">
            <a:spLocks noChangeArrowheads="1"/>
          </p:cNvSpPr>
          <p:nvPr/>
        </p:nvSpPr>
        <p:spPr bwMode="auto">
          <a:xfrm>
            <a:off x="5983288" y="4581525"/>
            <a:ext cx="2409825" cy="584200"/>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pPr fontAlgn="base">
              <a:spcBef>
                <a:spcPct val="0"/>
              </a:spcBef>
              <a:spcAft>
                <a:spcPct val="0"/>
              </a:spcAft>
            </a:pPr>
            <a:r>
              <a:rPr lang="en-GB" smtClean="0">
                <a:solidFill>
                  <a:srgbClr val="00004C"/>
                </a:solidFill>
              </a:rPr>
              <a:t>Track: warmer &amp; wetter</a:t>
            </a:r>
            <a:br>
              <a:rPr lang="en-GB" smtClean="0">
                <a:solidFill>
                  <a:srgbClr val="00004C"/>
                </a:solidFill>
              </a:rPr>
            </a:br>
            <a:r>
              <a:rPr lang="en-GB" smtClean="0">
                <a:solidFill>
                  <a:srgbClr val="00004C"/>
                </a:solidFill>
              </a:rPr>
              <a:t>than mP</a:t>
            </a:r>
            <a:endParaRPr lang="en-US" smtClean="0">
              <a:solidFill>
                <a:srgbClr val="00004C"/>
              </a:solidFill>
            </a:endParaRPr>
          </a:p>
        </p:txBody>
      </p:sp>
      <p:sp>
        <p:nvSpPr>
          <p:cNvPr id="224273" name="Freeform 17"/>
          <p:cNvSpPr>
            <a:spLocks/>
          </p:cNvSpPr>
          <p:nvPr/>
        </p:nvSpPr>
        <p:spPr bwMode="auto">
          <a:xfrm rot="-4604669">
            <a:off x="6146007" y="3785394"/>
            <a:ext cx="1020762" cy="425450"/>
          </a:xfrm>
          <a:custGeom>
            <a:avLst/>
            <a:gdLst>
              <a:gd name="T0" fmla="*/ 0 w 643"/>
              <a:gd name="T1" fmla="*/ 0 h 268"/>
              <a:gd name="T2" fmla="*/ 279 w 643"/>
              <a:gd name="T3" fmla="*/ 177 h 268"/>
              <a:gd name="T4" fmla="*/ 643 w 643"/>
              <a:gd name="T5" fmla="*/ 268 h 268"/>
            </a:gdLst>
            <a:ahLst/>
            <a:cxnLst>
              <a:cxn ang="0">
                <a:pos x="T0" y="T1"/>
              </a:cxn>
              <a:cxn ang="0">
                <a:pos x="T2" y="T3"/>
              </a:cxn>
              <a:cxn ang="0">
                <a:pos x="T4" y="T5"/>
              </a:cxn>
            </a:cxnLst>
            <a:rect l="0" t="0" r="r" b="b"/>
            <a:pathLst>
              <a:path w="643" h="268">
                <a:moveTo>
                  <a:pt x="0" y="0"/>
                </a:moveTo>
                <a:cubicBezTo>
                  <a:pt x="47" y="29"/>
                  <a:pt x="172" y="132"/>
                  <a:pt x="279" y="177"/>
                </a:cubicBezTo>
                <a:cubicBezTo>
                  <a:pt x="386" y="222"/>
                  <a:pt x="567" y="249"/>
                  <a:pt x="643" y="268"/>
                </a:cubicBezTo>
              </a:path>
            </a:pathLst>
          </a:custGeom>
          <a:noFill/>
          <a:ln w="31750" cap="flat" cmpd="sng">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4274" name="AutoShape 18"/>
          <p:cNvSpPr>
            <a:spLocks noChangeAspect="1" noChangeArrowheads="1"/>
          </p:cNvSpPr>
          <p:nvPr/>
        </p:nvSpPr>
        <p:spPr bwMode="auto">
          <a:xfrm rot="75315791">
            <a:off x="4738688" y="2759075"/>
            <a:ext cx="252412" cy="252413"/>
          </a:xfrm>
          <a:prstGeom prst="rtTriangle">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4275" name="AutoShape 19"/>
          <p:cNvSpPr>
            <a:spLocks noChangeArrowheads="1"/>
          </p:cNvSpPr>
          <p:nvPr/>
        </p:nvSpPr>
        <p:spPr bwMode="auto">
          <a:xfrm rot="4473807">
            <a:off x="5746750" y="3933825"/>
            <a:ext cx="252413" cy="252413"/>
          </a:xfrm>
          <a:custGeom>
            <a:avLst/>
            <a:gdLst>
              <a:gd name="G0" fmla="+- 520 0 0"/>
              <a:gd name="G1" fmla="+- 11500462 0 0"/>
              <a:gd name="G2" fmla="+- 0 0 11500462"/>
              <a:gd name="T0" fmla="*/ 0 256 1"/>
              <a:gd name="T1" fmla="*/ 180 256 1"/>
              <a:gd name="G3" fmla="+- 11500462 T0 T1"/>
              <a:gd name="T2" fmla="*/ 0 256 1"/>
              <a:gd name="T3" fmla="*/ 90 256 1"/>
              <a:gd name="G4" fmla="+- 11500462 T2 T3"/>
              <a:gd name="G5" fmla="*/ G4 2 1"/>
              <a:gd name="T4" fmla="*/ 90 256 1"/>
              <a:gd name="T5" fmla="*/ 0 256 1"/>
              <a:gd name="G6" fmla="+- 11500462 T4 T5"/>
              <a:gd name="G7" fmla="*/ G6 2 1"/>
              <a:gd name="G8" fmla="abs 115004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20"/>
              <a:gd name="G18" fmla="*/ 520 1 2"/>
              <a:gd name="G19" fmla="+- G18 5400 0"/>
              <a:gd name="G20" fmla="cos G19 11500462"/>
              <a:gd name="G21" fmla="sin G19 11500462"/>
              <a:gd name="G22" fmla="+- G20 10800 0"/>
              <a:gd name="G23" fmla="+- G21 10800 0"/>
              <a:gd name="G24" fmla="+- 10800 0 G20"/>
              <a:gd name="G25" fmla="+- 520 10800 0"/>
              <a:gd name="G26" fmla="?: G9 G17 G25"/>
              <a:gd name="G27" fmla="?: G9 0 21600"/>
              <a:gd name="G28" fmla="cos 10800 11500462"/>
              <a:gd name="G29" fmla="sin 10800 11500462"/>
              <a:gd name="G30" fmla="sin 520 11500462"/>
              <a:gd name="G31" fmla="+- G28 10800 0"/>
              <a:gd name="G32" fmla="+- G29 10800 0"/>
              <a:gd name="G33" fmla="+- G30 10800 0"/>
              <a:gd name="G34" fmla="?: G4 0 G31"/>
              <a:gd name="G35" fmla="?: 11500462 G34 0"/>
              <a:gd name="G36" fmla="?: G6 G35 G31"/>
              <a:gd name="G37" fmla="+- 21600 0 G36"/>
              <a:gd name="G38" fmla="?: G4 0 G33"/>
              <a:gd name="G39" fmla="?: 11500462 G38 G32"/>
              <a:gd name="G40" fmla="?: G6 G39 0"/>
              <a:gd name="G41" fmla="?: G4 G32 21600"/>
              <a:gd name="G42" fmla="?: G6 G41 G33"/>
              <a:gd name="T12" fmla="*/ 10800 w 21600"/>
              <a:gd name="T13" fmla="*/ 0 h 21600"/>
              <a:gd name="T14" fmla="*/ 5157 w 21600"/>
              <a:gd name="T15" fmla="*/ 11245 h 21600"/>
              <a:gd name="T16" fmla="*/ 10800 w 21600"/>
              <a:gd name="T17" fmla="*/ 10280 h 21600"/>
              <a:gd name="T18" fmla="*/ 16443 w 21600"/>
              <a:gd name="T19" fmla="*/ 1124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281" y="10840"/>
                </a:moveTo>
                <a:cubicBezTo>
                  <a:pt x="10280" y="10827"/>
                  <a:pt x="10280" y="10813"/>
                  <a:pt x="10280" y="10800"/>
                </a:cubicBezTo>
                <a:cubicBezTo>
                  <a:pt x="10280" y="10512"/>
                  <a:pt x="10512" y="10280"/>
                  <a:pt x="10800" y="10280"/>
                </a:cubicBezTo>
                <a:cubicBezTo>
                  <a:pt x="11087" y="10280"/>
                  <a:pt x="11320" y="10512"/>
                  <a:pt x="11320" y="10800"/>
                </a:cubicBezTo>
                <a:cubicBezTo>
                  <a:pt x="11320" y="10813"/>
                  <a:pt x="11319" y="10827"/>
                  <a:pt x="11318" y="10840"/>
                </a:cubicBezTo>
                <a:lnTo>
                  <a:pt x="21566" y="11650"/>
                </a:lnTo>
                <a:cubicBezTo>
                  <a:pt x="21588" y="11367"/>
                  <a:pt x="21600" y="11083"/>
                  <a:pt x="21600" y="10800"/>
                </a:cubicBezTo>
                <a:cubicBezTo>
                  <a:pt x="21600" y="4835"/>
                  <a:pt x="16764" y="0"/>
                  <a:pt x="10800" y="0"/>
                </a:cubicBezTo>
                <a:cubicBezTo>
                  <a:pt x="4835" y="0"/>
                  <a:pt x="0" y="4835"/>
                  <a:pt x="0" y="10800"/>
                </a:cubicBezTo>
                <a:cubicBezTo>
                  <a:pt x="-1" y="11083"/>
                  <a:pt x="11" y="11367"/>
                  <a:pt x="33" y="11650"/>
                </a:cubicBezTo>
                <a:close/>
              </a:path>
            </a:pathLst>
          </a:cu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4276" name="AutoShape 20"/>
          <p:cNvSpPr>
            <a:spLocks noChangeArrowheads="1"/>
          </p:cNvSpPr>
          <p:nvPr/>
        </p:nvSpPr>
        <p:spPr bwMode="auto">
          <a:xfrm rot="4998954">
            <a:off x="6040438" y="5408613"/>
            <a:ext cx="252412" cy="252412"/>
          </a:xfrm>
          <a:custGeom>
            <a:avLst/>
            <a:gdLst>
              <a:gd name="G0" fmla="+- 520 0 0"/>
              <a:gd name="G1" fmla="+- 11500462 0 0"/>
              <a:gd name="G2" fmla="+- 0 0 11500462"/>
              <a:gd name="T0" fmla="*/ 0 256 1"/>
              <a:gd name="T1" fmla="*/ 180 256 1"/>
              <a:gd name="G3" fmla="+- 11500462 T0 T1"/>
              <a:gd name="T2" fmla="*/ 0 256 1"/>
              <a:gd name="T3" fmla="*/ 90 256 1"/>
              <a:gd name="G4" fmla="+- 11500462 T2 T3"/>
              <a:gd name="G5" fmla="*/ G4 2 1"/>
              <a:gd name="T4" fmla="*/ 90 256 1"/>
              <a:gd name="T5" fmla="*/ 0 256 1"/>
              <a:gd name="G6" fmla="+- 11500462 T4 T5"/>
              <a:gd name="G7" fmla="*/ G6 2 1"/>
              <a:gd name="G8" fmla="abs 115004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20"/>
              <a:gd name="G18" fmla="*/ 520 1 2"/>
              <a:gd name="G19" fmla="+- G18 5400 0"/>
              <a:gd name="G20" fmla="cos G19 11500462"/>
              <a:gd name="G21" fmla="sin G19 11500462"/>
              <a:gd name="G22" fmla="+- G20 10800 0"/>
              <a:gd name="G23" fmla="+- G21 10800 0"/>
              <a:gd name="G24" fmla="+- 10800 0 G20"/>
              <a:gd name="G25" fmla="+- 520 10800 0"/>
              <a:gd name="G26" fmla="?: G9 G17 G25"/>
              <a:gd name="G27" fmla="?: G9 0 21600"/>
              <a:gd name="G28" fmla="cos 10800 11500462"/>
              <a:gd name="G29" fmla="sin 10800 11500462"/>
              <a:gd name="G30" fmla="sin 520 11500462"/>
              <a:gd name="G31" fmla="+- G28 10800 0"/>
              <a:gd name="G32" fmla="+- G29 10800 0"/>
              <a:gd name="G33" fmla="+- G30 10800 0"/>
              <a:gd name="G34" fmla="?: G4 0 G31"/>
              <a:gd name="G35" fmla="?: 11500462 G34 0"/>
              <a:gd name="G36" fmla="?: G6 G35 G31"/>
              <a:gd name="G37" fmla="+- 21600 0 G36"/>
              <a:gd name="G38" fmla="?: G4 0 G33"/>
              <a:gd name="G39" fmla="?: 11500462 G38 G32"/>
              <a:gd name="G40" fmla="?: G6 G39 0"/>
              <a:gd name="G41" fmla="?: G4 G32 21600"/>
              <a:gd name="G42" fmla="?: G6 G41 G33"/>
              <a:gd name="T12" fmla="*/ 10800 w 21600"/>
              <a:gd name="T13" fmla="*/ 0 h 21600"/>
              <a:gd name="T14" fmla="*/ 5157 w 21600"/>
              <a:gd name="T15" fmla="*/ 11245 h 21600"/>
              <a:gd name="T16" fmla="*/ 10800 w 21600"/>
              <a:gd name="T17" fmla="*/ 10280 h 21600"/>
              <a:gd name="T18" fmla="*/ 16443 w 21600"/>
              <a:gd name="T19" fmla="*/ 1124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281" y="10840"/>
                </a:moveTo>
                <a:cubicBezTo>
                  <a:pt x="10280" y="10827"/>
                  <a:pt x="10280" y="10813"/>
                  <a:pt x="10280" y="10800"/>
                </a:cubicBezTo>
                <a:cubicBezTo>
                  <a:pt x="10280" y="10512"/>
                  <a:pt x="10512" y="10280"/>
                  <a:pt x="10800" y="10280"/>
                </a:cubicBezTo>
                <a:cubicBezTo>
                  <a:pt x="11087" y="10280"/>
                  <a:pt x="11320" y="10512"/>
                  <a:pt x="11320" y="10800"/>
                </a:cubicBezTo>
                <a:cubicBezTo>
                  <a:pt x="11320" y="10813"/>
                  <a:pt x="11319" y="10827"/>
                  <a:pt x="11318" y="10840"/>
                </a:cubicBezTo>
                <a:lnTo>
                  <a:pt x="21566" y="11650"/>
                </a:lnTo>
                <a:cubicBezTo>
                  <a:pt x="21588" y="11367"/>
                  <a:pt x="21600" y="11083"/>
                  <a:pt x="21600" y="10800"/>
                </a:cubicBezTo>
                <a:cubicBezTo>
                  <a:pt x="21600" y="4835"/>
                  <a:pt x="16764" y="0"/>
                  <a:pt x="10800" y="0"/>
                </a:cubicBezTo>
                <a:cubicBezTo>
                  <a:pt x="4835" y="0"/>
                  <a:pt x="0" y="4835"/>
                  <a:pt x="0" y="10800"/>
                </a:cubicBezTo>
                <a:cubicBezTo>
                  <a:pt x="-1" y="11083"/>
                  <a:pt x="11" y="11367"/>
                  <a:pt x="33" y="11650"/>
                </a:cubicBezTo>
                <a:close/>
              </a:path>
            </a:pathLst>
          </a:cu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4277" name="AutoShape 21"/>
          <p:cNvSpPr>
            <a:spLocks noChangeArrowheads="1"/>
          </p:cNvSpPr>
          <p:nvPr/>
        </p:nvSpPr>
        <p:spPr bwMode="auto">
          <a:xfrm rot="3136788">
            <a:off x="5292725" y="3248025"/>
            <a:ext cx="252413" cy="252413"/>
          </a:xfrm>
          <a:custGeom>
            <a:avLst/>
            <a:gdLst>
              <a:gd name="G0" fmla="+- 520 0 0"/>
              <a:gd name="G1" fmla="+- 11500462 0 0"/>
              <a:gd name="G2" fmla="+- 0 0 11500462"/>
              <a:gd name="T0" fmla="*/ 0 256 1"/>
              <a:gd name="T1" fmla="*/ 180 256 1"/>
              <a:gd name="G3" fmla="+- 11500462 T0 T1"/>
              <a:gd name="T2" fmla="*/ 0 256 1"/>
              <a:gd name="T3" fmla="*/ 90 256 1"/>
              <a:gd name="G4" fmla="+- 11500462 T2 T3"/>
              <a:gd name="G5" fmla="*/ G4 2 1"/>
              <a:gd name="T4" fmla="*/ 90 256 1"/>
              <a:gd name="T5" fmla="*/ 0 256 1"/>
              <a:gd name="G6" fmla="+- 11500462 T4 T5"/>
              <a:gd name="G7" fmla="*/ G6 2 1"/>
              <a:gd name="G8" fmla="abs 115004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20"/>
              <a:gd name="G18" fmla="*/ 520 1 2"/>
              <a:gd name="G19" fmla="+- G18 5400 0"/>
              <a:gd name="G20" fmla="cos G19 11500462"/>
              <a:gd name="G21" fmla="sin G19 11500462"/>
              <a:gd name="G22" fmla="+- G20 10800 0"/>
              <a:gd name="G23" fmla="+- G21 10800 0"/>
              <a:gd name="G24" fmla="+- 10800 0 G20"/>
              <a:gd name="G25" fmla="+- 520 10800 0"/>
              <a:gd name="G26" fmla="?: G9 G17 G25"/>
              <a:gd name="G27" fmla="?: G9 0 21600"/>
              <a:gd name="G28" fmla="cos 10800 11500462"/>
              <a:gd name="G29" fmla="sin 10800 11500462"/>
              <a:gd name="G30" fmla="sin 520 11500462"/>
              <a:gd name="G31" fmla="+- G28 10800 0"/>
              <a:gd name="G32" fmla="+- G29 10800 0"/>
              <a:gd name="G33" fmla="+- G30 10800 0"/>
              <a:gd name="G34" fmla="?: G4 0 G31"/>
              <a:gd name="G35" fmla="?: 11500462 G34 0"/>
              <a:gd name="G36" fmla="?: G6 G35 G31"/>
              <a:gd name="G37" fmla="+- 21600 0 G36"/>
              <a:gd name="G38" fmla="?: G4 0 G33"/>
              <a:gd name="G39" fmla="?: 11500462 G38 G32"/>
              <a:gd name="G40" fmla="?: G6 G39 0"/>
              <a:gd name="G41" fmla="?: G4 G32 21600"/>
              <a:gd name="G42" fmla="?: G6 G41 G33"/>
              <a:gd name="T12" fmla="*/ 10800 w 21600"/>
              <a:gd name="T13" fmla="*/ 0 h 21600"/>
              <a:gd name="T14" fmla="*/ 5157 w 21600"/>
              <a:gd name="T15" fmla="*/ 11245 h 21600"/>
              <a:gd name="T16" fmla="*/ 10800 w 21600"/>
              <a:gd name="T17" fmla="*/ 10280 h 21600"/>
              <a:gd name="T18" fmla="*/ 16443 w 21600"/>
              <a:gd name="T19" fmla="*/ 1124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281" y="10840"/>
                </a:moveTo>
                <a:cubicBezTo>
                  <a:pt x="10280" y="10827"/>
                  <a:pt x="10280" y="10813"/>
                  <a:pt x="10280" y="10800"/>
                </a:cubicBezTo>
                <a:cubicBezTo>
                  <a:pt x="10280" y="10512"/>
                  <a:pt x="10512" y="10280"/>
                  <a:pt x="10800" y="10280"/>
                </a:cubicBezTo>
                <a:cubicBezTo>
                  <a:pt x="11087" y="10280"/>
                  <a:pt x="11320" y="10512"/>
                  <a:pt x="11320" y="10800"/>
                </a:cubicBezTo>
                <a:cubicBezTo>
                  <a:pt x="11320" y="10813"/>
                  <a:pt x="11319" y="10827"/>
                  <a:pt x="11318" y="10840"/>
                </a:cubicBezTo>
                <a:lnTo>
                  <a:pt x="21566" y="11650"/>
                </a:lnTo>
                <a:cubicBezTo>
                  <a:pt x="21588" y="11367"/>
                  <a:pt x="21600" y="11083"/>
                  <a:pt x="21600" y="10800"/>
                </a:cubicBezTo>
                <a:cubicBezTo>
                  <a:pt x="21600" y="4835"/>
                  <a:pt x="16764" y="0"/>
                  <a:pt x="10800" y="0"/>
                </a:cubicBezTo>
                <a:cubicBezTo>
                  <a:pt x="4835" y="0"/>
                  <a:pt x="0" y="4835"/>
                  <a:pt x="0" y="10800"/>
                </a:cubicBezTo>
                <a:cubicBezTo>
                  <a:pt x="-1" y="11083"/>
                  <a:pt x="11" y="11367"/>
                  <a:pt x="33" y="11650"/>
                </a:cubicBezTo>
                <a:close/>
              </a:path>
            </a:pathLst>
          </a:cu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4278" name="AutoShape 22"/>
          <p:cNvSpPr>
            <a:spLocks noChangeArrowheads="1"/>
          </p:cNvSpPr>
          <p:nvPr/>
        </p:nvSpPr>
        <p:spPr bwMode="auto">
          <a:xfrm rot="2923417">
            <a:off x="4344987" y="2432051"/>
            <a:ext cx="252413" cy="252412"/>
          </a:xfrm>
          <a:custGeom>
            <a:avLst/>
            <a:gdLst>
              <a:gd name="G0" fmla="+- 520 0 0"/>
              <a:gd name="G1" fmla="+- 11500462 0 0"/>
              <a:gd name="G2" fmla="+- 0 0 11500462"/>
              <a:gd name="T0" fmla="*/ 0 256 1"/>
              <a:gd name="T1" fmla="*/ 180 256 1"/>
              <a:gd name="G3" fmla="+- 11500462 T0 T1"/>
              <a:gd name="T2" fmla="*/ 0 256 1"/>
              <a:gd name="T3" fmla="*/ 90 256 1"/>
              <a:gd name="G4" fmla="+- 11500462 T2 T3"/>
              <a:gd name="G5" fmla="*/ G4 2 1"/>
              <a:gd name="T4" fmla="*/ 90 256 1"/>
              <a:gd name="T5" fmla="*/ 0 256 1"/>
              <a:gd name="G6" fmla="+- 11500462 T4 T5"/>
              <a:gd name="G7" fmla="*/ G6 2 1"/>
              <a:gd name="G8" fmla="abs 115004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20"/>
              <a:gd name="G18" fmla="*/ 520 1 2"/>
              <a:gd name="G19" fmla="+- G18 5400 0"/>
              <a:gd name="G20" fmla="cos G19 11500462"/>
              <a:gd name="G21" fmla="sin G19 11500462"/>
              <a:gd name="G22" fmla="+- G20 10800 0"/>
              <a:gd name="G23" fmla="+- G21 10800 0"/>
              <a:gd name="G24" fmla="+- 10800 0 G20"/>
              <a:gd name="G25" fmla="+- 520 10800 0"/>
              <a:gd name="G26" fmla="?: G9 G17 G25"/>
              <a:gd name="G27" fmla="?: G9 0 21600"/>
              <a:gd name="G28" fmla="cos 10800 11500462"/>
              <a:gd name="G29" fmla="sin 10800 11500462"/>
              <a:gd name="G30" fmla="sin 520 11500462"/>
              <a:gd name="G31" fmla="+- G28 10800 0"/>
              <a:gd name="G32" fmla="+- G29 10800 0"/>
              <a:gd name="G33" fmla="+- G30 10800 0"/>
              <a:gd name="G34" fmla="?: G4 0 G31"/>
              <a:gd name="G35" fmla="?: 11500462 G34 0"/>
              <a:gd name="G36" fmla="?: G6 G35 G31"/>
              <a:gd name="G37" fmla="+- 21600 0 G36"/>
              <a:gd name="G38" fmla="?: G4 0 G33"/>
              <a:gd name="G39" fmla="?: 11500462 G38 G32"/>
              <a:gd name="G40" fmla="?: G6 G39 0"/>
              <a:gd name="G41" fmla="?: G4 G32 21600"/>
              <a:gd name="G42" fmla="?: G6 G41 G33"/>
              <a:gd name="T12" fmla="*/ 10800 w 21600"/>
              <a:gd name="T13" fmla="*/ 0 h 21600"/>
              <a:gd name="T14" fmla="*/ 5157 w 21600"/>
              <a:gd name="T15" fmla="*/ 11245 h 21600"/>
              <a:gd name="T16" fmla="*/ 10800 w 21600"/>
              <a:gd name="T17" fmla="*/ 10280 h 21600"/>
              <a:gd name="T18" fmla="*/ 16443 w 21600"/>
              <a:gd name="T19" fmla="*/ 1124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281" y="10840"/>
                </a:moveTo>
                <a:cubicBezTo>
                  <a:pt x="10280" y="10827"/>
                  <a:pt x="10280" y="10813"/>
                  <a:pt x="10280" y="10800"/>
                </a:cubicBezTo>
                <a:cubicBezTo>
                  <a:pt x="10280" y="10512"/>
                  <a:pt x="10512" y="10280"/>
                  <a:pt x="10800" y="10280"/>
                </a:cubicBezTo>
                <a:cubicBezTo>
                  <a:pt x="11087" y="10280"/>
                  <a:pt x="11320" y="10512"/>
                  <a:pt x="11320" y="10800"/>
                </a:cubicBezTo>
                <a:cubicBezTo>
                  <a:pt x="11320" y="10813"/>
                  <a:pt x="11319" y="10827"/>
                  <a:pt x="11318" y="10840"/>
                </a:cubicBezTo>
                <a:lnTo>
                  <a:pt x="21566" y="11650"/>
                </a:lnTo>
                <a:cubicBezTo>
                  <a:pt x="21588" y="11367"/>
                  <a:pt x="21600" y="11083"/>
                  <a:pt x="21600" y="10800"/>
                </a:cubicBezTo>
                <a:cubicBezTo>
                  <a:pt x="21600" y="4835"/>
                  <a:pt x="16764" y="0"/>
                  <a:pt x="10800" y="0"/>
                </a:cubicBezTo>
                <a:cubicBezTo>
                  <a:pt x="4835" y="0"/>
                  <a:pt x="0" y="4835"/>
                  <a:pt x="0" y="10800"/>
                </a:cubicBezTo>
                <a:cubicBezTo>
                  <a:pt x="-1" y="11083"/>
                  <a:pt x="11" y="11367"/>
                  <a:pt x="33" y="11650"/>
                </a:cubicBezTo>
                <a:close/>
              </a:path>
            </a:pathLst>
          </a:cu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4279" name="AutoShape 23"/>
          <p:cNvSpPr>
            <a:spLocks noChangeAspect="1" noChangeArrowheads="1"/>
          </p:cNvSpPr>
          <p:nvPr/>
        </p:nvSpPr>
        <p:spPr bwMode="auto">
          <a:xfrm rot="78784431">
            <a:off x="5040312" y="3536951"/>
            <a:ext cx="252413" cy="252412"/>
          </a:xfrm>
          <a:prstGeom prst="rtTriangle">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4280" name="AutoShape 24"/>
          <p:cNvSpPr>
            <a:spLocks noChangeAspect="1" noChangeArrowheads="1"/>
          </p:cNvSpPr>
          <p:nvPr/>
        </p:nvSpPr>
        <p:spPr bwMode="auto">
          <a:xfrm rot="79428420">
            <a:off x="4859338" y="4329113"/>
            <a:ext cx="252412" cy="252412"/>
          </a:xfrm>
          <a:prstGeom prst="rtTriangle">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4281" name="AutoShape 25"/>
          <p:cNvSpPr>
            <a:spLocks noChangeAspect="1" noChangeArrowheads="1"/>
          </p:cNvSpPr>
          <p:nvPr/>
        </p:nvSpPr>
        <p:spPr bwMode="auto">
          <a:xfrm rot="16200000">
            <a:off x="4427537" y="5048251"/>
            <a:ext cx="252413" cy="252412"/>
          </a:xfrm>
          <a:prstGeom prst="rtTriangle">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4282" name="AutoShape 26"/>
          <p:cNvSpPr>
            <a:spLocks noChangeAspect="1" noChangeArrowheads="1"/>
          </p:cNvSpPr>
          <p:nvPr/>
        </p:nvSpPr>
        <p:spPr bwMode="auto">
          <a:xfrm rot="16200000">
            <a:off x="3829051" y="5697537"/>
            <a:ext cx="252412" cy="252413"/>
          </a:xfrm>
          <a:prstGeom prst="rtTriangle">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useBgFill="1">
        <p:nvSpPr>
          <p:cNvPr id="224283" name="Text Box 27"/>
          <p:cNvSpPr txBox="1">
            <a:spLocks noChangeArrowheads="1"/>
          </p:cNvSpPr>
          <p:nvPr/>
        </p:nvSpPr>
        <p:spPr bwMode="auto">
          <a:xfrm>
            <a:off x="325438" y="549275"/>
            <a:ext cx="2951162" cy="3311525"/>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lstStyle/>
          <a:p>
            <a:pPr fontAlgn="base">
              <a:spcBef>
                <a:spcPct val="50000"/>
              </a:spcBef>
              <a:spcAft>
                <a:spcPct val="0"/>
              </a:spcAft>
            </a:pPr>
            <a:r>
              <a:rPr lang="en-GB" b="1" smtClean="0">
                <a:solidFill>
                  <a:srgbClr val="00004C"/>
                </a:solidFill>
              </a:rPr>
              <a:t>Returning Polar Maritime</a:t>
            </a:r>
          </a:p>
          <a:p>
            <a:pPr fontAlgn="base">
              <a:spcBef>
                <a:spcPct val="50000"/>
              </a:spcBef>
              <a:spcAft>
                <a:spcPct val="0"/>
              </a:spcAft>
            </a:pPr>
            <a:r>
              <a:rPr lang="en-GB" b="1" smtClean="0">
                <a:solidFill>
                  <a:srgbClr val="00004C"/>
                </a:solidFill>
              </a:rPr>
              <a:t>Source:</a:t>
            </a:r>
            <a:r>
              <a:rPr lang="en-GB" smtClean="0">
                <a:solidFill>
                  <a:srgbClr val="00004C"/>
                </a:solidFill>
              </a:rPr>
              <a:t> North Canada. Very cold and dry</a:t>
            </a:r>
            <a:endParaRPr lang="en-GB" b="1" smtClean="0">
              <a:solidFill>
                <a:srgbClr val="00004C"/>
              </a:solidFill>
            </a:endParaRPr>
          </a:p>
          <a:p>
            <a:pPr fontAlgn="base">
              <a:spcBef>
                <a:spcPct val="50000"/>
              </a:spcBef>
              <a:spcAft>
                <a:spcPct val="0"/>
              </a:spcAft>
            </a:pPr>
            <a:r>
              <a:rPr lang="en-GB" b="1" smtClean="0">
                <a:solidFill>
                  <a:srgbClr val="00004C"/>
                </a:solidFill>
              </a:rPr>
              <a:t>Summer:</a:t>
            </a:r>
            <a:r>
              <a:rPr lang="en-GB" smtClean="0">
                <a:solidFill>
                  <a:srgbClr val="00004C"/>
                </a:solidFill>
              </a:rPr>
              <a:t> Very warm, stratus clouds in south</a:t>
            </a:r>
            <a:r>
              <a:rPr lang="en-US" smtClean="0">
                <a:solidFill>
                  <a:srgbClr val="00004C"/>
                </a:solidFill>
                <a:cs typeface="Arial" charset="0"/>
              </a:rPr>
              <a:t>­west, squally showers &amp; storms inland.</a:t>
            </a:r>
          </a:p>
          <a:p>
            <a:pPr fontAlgn="base">
              <a:spcBef>
                <a:spcPct val="50000"/>
              </a:spcBef>
              <a:spcAft>
                <a:spcPct val="0"/>
              </a:spcAft>
            </a:pPr>
            <a:r>
              <a:rPr lang="en-GB" b="1" smtClean="0">
                <a:solidFill>
                  <a:srgbClr val="00004C"/>
                </a:solidFill>
              </a:rPr>
              <a:t>Winter:</a:t>
            </a:r>
            <a:r>
              <a:rPr lang="en-GB" smtClean="0">
                <a:solidFill>
                  <a:srgbClr val="00004C"/>
                </a:solidFill>
              </a:rPr>
              <a:t> stratus cloud, showers over high ground, particularly in west.</a:t>
            </a:r>
          </a:p>
        </p:txBody>
      </p:sp>
    </p:spTree>
    <p:extLst>
      <p:ext uri="{BB962C8B-B14F-4D97-AF65-F5344CB8AC3E}">
        <p14:creationId xmlns:p14="http://schemas.microsoft.com/office/powerpoint/2010/main" val="2406018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6" name="Picture 4" descr="ReturningPolarMaritime-modis-041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36525"/>
            <a:ext cx="6172200" cy="617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136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43" name="Freeform 15"/>
          <p:cNvSpPr>
            <a:spLocks/>
          </p:cNvSpPr>
          <p:nvPr/>
        </p:nvSpPr>
        <p:spPr bwMode="auto">
          <a:xfrm>
            <a:off x="3132138" y="333375"/>
            <a:ext cx="287337" cy="574675"/>
          </a:xfrm>
          <a:custGeom>
            <a:avLst/>
            <a:gdLst>
              <a:gd name="T0" fmla="*/ 181 w 181"/>
              <a:gd name="T1" fmla="*/ 0 h 362"/>
              <a:gd name="T2" fmla="*/ 136 w 181"/>
              <a:gd name="T3" fmla="*/ 181 h 362"/>
              <a:gd name="T4" fmla="*/ 0 w 181"/>
              <a:gd name="T5" fmla="*/ 362 h 362"/>
            </a:gdLst>
            <a:ahLst/>
            <a:cxnLst>
              <a:cxn ang="0">
                <a:pos x="T0" y="T1"/>
              </a:cxn>
              <a:cxn ang="0">
                <a:pos x="T2" y="T3"/>
              </a:cxn>
              <a:cxn ang="0">
                <a:pos x="T4" y="T5"/>
              </a:cxn>
            </a:cxnLst>
            <a:rect l="0" t="0" r="r" b="b"/>
            <a:pathLst>
              <a:path w="181" h="362">
                <a:moveTo>
                  <a:pt x="181" y="0"/>
                </a:moveTo>
                <a:cubicBezTo>
                  <a:pt x="173" y="60"/>
                  <a:pt x="166" y="121"/>
                  <a:pt x="136" y="181"/>
                </a:cubicBezTo>
                <a:cubicBezTo>
                  <a:pt x="106" y="241"/>
                  <a:pt x="53" y="301"/>
                  <a:pt x="0" y="362"/>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pic>
        <p:nvPicPr>
          <p:cNvPr id="227332" name="Picture 4" descr="uk2"/>
          <p:cNvPicPr>
            <a:picLocks noChangeAspect="1" noChangeArrowheads="1"/>
          </p:cNvPicPr>
          <p:nvPr/>
        </p:nvPicPr>
        <p:blipFill>
          <a:blip r:embed="rId2" cstate="print">
            <a:clrChange>
              <a:clrFrom>
                <a:srgbClr val="A4F8FD"/>
              </a:clrFrom>
              <a:clrTo>
                <a:srgbClr val="A4F8FD">
                  <a:alpha val="0"/>
                </a:srgbClr>
              </a:clrTo>
            </a:clrChange>
            <a:extLst>
              <a:ext uri="{28A0092B-C50C-407E-A947-70E740481C1C}">
                <a14:useLocalDpi xmlns:a14="http://schemas.microsoft.com/office/drawing/2010/main" val="0"/>
              </a:ext>
            </a:extLst>
          </a:blip>
          <a:srcRect/>
          <a:stretch>
            <a:fillRect/>
          </a:stretch>
        </p:blipFill>
        <p:spPr bwMode="auto">
          <a:xfrm>
            <a:off x="3995738" y="1628775"/>
            <a:ext cx="2998787" cy="3671888"/>
          </a:xfrm>
          <a:prstGeom prst="rect">
            <a:avLst/>
          </a:prstGeom>
          <a:noFill/>
          <a:extLst>
            <a:ext uri="{909E8E84-426E-40DD-AFC4-6F175D3DCCD1}">
              <a14:hiddenFill xmlns:a14="http://schemas.microsoft.com/office/drawing/2010/main">
                <a:solidFill>
                  <a:srgbClr val="FFFFFF"/>
                </a:solidFill>
              </a14:hiddenFill>
            </a:ext>
          </a:extLst>
        </p:spPr>
      </p:pic>
      <p:sp>
        <p:nvSpPr>
          <p:cNvPr id="227333" name="Rectangle 5"/>
          <p:cNvSpPr>
            <a:spLocks noChangeArrowheads="1"/>
          </p:cNvSpPr>
          <p:nvPr/>
        </p:nvSpPr>
        <p:spPr bwMode="auto">
          <a:xfrm>
            <a:off x="2484438" y="333375"/>
            <a:ext cx="6191250" cy="58324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7334" name="Oval 6"/>
          <p:cNvSpPr>
            <a:spLocks noChangeArrowheads="1"/>
          </p:cNvSpPr>
          <p:nvPr/>
        </p:nvSpPr>
        <p:spPr bwMode="auto">
          <a:xfrm rot="6744551">
            <a:off x="7380288" y="622300"/>
            <a:ext cx="1081088" cy="7191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7335" name="Text Box 7"/>
          <p:cNvSpPr txBox="1">
            <a:spLocks noChangeArrowheads="1"/>
          </p:cNvSpPr>
          <p:nvPr/>
        </p:nvSpPr>
        <p:spPr bwMode="auto">
          <a:xfrm>
            <a:off x="7667625" y="692150"/>
            <a:ext cx="43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sz="3200" b="1" smtClean="0">
                <a:solidFill>
                  <a:srgbClr val="00004C"/>
                </a:solidFill>
              </a:rPr>
              <a:t>L</a:t>
            </a:r>
            <a:endParaRPr lang="en-US" sz="3200" b="1" smtClean="0">
              <a:solidFill>
                <a:srgbClr val="00004C"/>
              </a:solidFill>
            </a:endParaRPr>
          </a:p>
        </p:txBody>
      </p:sp>
      <p:sp useBgFill="1">
        <p:nvSpPr>
          <p:cNvPr id="227337" name="Text Box 9"/>
          <p:cNvSpPr txBox="1">
            <a:spLocks noChangeArrowheads="1"/>
          </p:cNvSpPr>
          <p:nvPr/>
        </p:nvSpPr>
        <p:spPr bwMode="auto">
          <a:xfrm>
            <a:off x="325438" y="549275"/>
            <a:ext cx="2951162" cy="4103688"/>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lstStyle/>
          <a:p>
            <a:pPr fontAlgn="base">
              <a:spcBef>
                <a:spcPct val="50000"/>
              </a:spcBef>
              <a:spcAft>
                <a:spcPct val="0"/>
              </a:spcAft>
            </a:pPr>
            <a:r>
              <a:rPr lang="en-GB" b="1" smtClean="0">
                <a:solidFill>
                  <a:srgbClr val="00004C"/>
                </a:solidFill>
              </a:rPr>
              <a:t>Arctic Maritime (mA)</a:t>
            </a:r>
          </a:p>
          <a:p>
            <a:pPr fontAlgn="base">
              <a:spcBef>
                <a:spcPct val="50000"/>
              </a:spcBef>
              <a:spcAft>
                <a:spcPct val="0"/>
              </a:spcAft>
            </a:pPr>
            <a:r>
              <a:rPr lang="en-GB" b="1" smtClean="0">
                <a:solidFill>
                  <a:srgbClr val="00004C"/>
                </a:solidFill>
              </a:rPr>
              <a:t>Source:</a:t>
            </a:r>
            <a:r>
              <a:rPr lang="en-GB" smtClean="0">
                <a:solidFill>
                  <a:srgbClr val="00004C"/>
                </a:solidFill>
              </a:rPr>
              <a:t> Arctic seas / ice</a:t>
            </a:r>
            <a:r>
              <a:rPr lang="en-US" smtClean="0">
                <a:solidFill>
                  <a:srgbClr val="00004C"/>
                </a:solidFill>
                <a:cs typeface="Arial" charset="0"/>
              </a:rPr>
              <a:t>­cap. Very cold.</a:t>
            </a:r>
            <a:endParaRPr lang="en-US" b="1" smtClean="0">
              <a:solidFill>
                <a:srgbClr val="00004C"/>
              </a:solidFill>
              <a:cs typeface="Arial" charset="0"/>
            </a:endParaRPr>
          </a:p>
          <a:p>
            <a:pPr fontAlgn="base">
              <a:spcBef>
                <a:spcPct val="50000"/>
              </a:spcBef>
              <a:spcAft>
                <a:spcPct val="0"/>
              </a:spcAft>
            </a:pPr>
            <a:r>
              <a:rPr lang="en-GB" b="1" smtClean="0">
                <a:solidFill>
                  <a:srgbClr val="00004C"/>
                </a:solidFill>
              </a:rPr>
              <a:t>Summer:</a:t>
            </a:r>
            <a:r>
              <a:rPr lang="en-GB" smtClean="0">
                <a:solidFill>
                  <a:srgbClr val="00004C"/>
                </a:solidFill>
              </a:rPr>
              <a:t> Cold, frequent heavy showers</a:t>
            </a:r>
            <a:r>
              <a:rPr lang="en-US" smtClean="0">
                <a:solidFill>
                  <a:srgbClr val="00004C"/>
                </a:solidFill>
                <a:cs typeface="Arial" charset="0"/>
              </a:rPr>
              <a:t>.</a:t>
            </a:r>
          </a:p>
          <a:p>
            <a:pPr fontAlgn="base">
              <a:spcBef>
                <a:spcPct val="50000"/>
              </a:spcBef>
              <a:spcAft>
                <a:spcPct val="0"/>
              </a:spcAft>
            </a:pPr>
            <a:r>
              <a:rPr lang="en-GB" b="1" smtClean="0">
                <a:solidFill>
                  <a:srgbClr val="00004C"/>
                </a:solidFill>
              </a:rPr>
              <a:t>Winter:</a:t>
            </a:r>
            <a:r>
              <a:rPr lang="en-GB" smtClean="0">
                <a:solidFill>
                  <a:srgbClr val="00004C"/>
                </a:solidFill>
              </a:rPr>
              <a:t> Very cold; strong winds from north and north</a:t>
            </a:r>
            <a:r>
              <a:rPr lang="en-US" smtClean="0">
                <a:solidFill>
                  <a:srgbClr val="00004C"/>
                </a:solidFill>
                <a:cs typeface="Arial" charset="0"/>
              </a:rPr>
              <a:t>­west. Heavy snow showers, particularly in north and coastal areas. Cold &amp; bright in lake district and South Wales in lee of mountains to north.</a:t>
            </a:r>
          </a:p>
        </p:txBody>
      </p:sp>
      <p:sp>
        <p:nvSpPr>
          <p:cNvPr id="227338" name="Freeform 10"/>
          <p:cNvSpPr>
            <a:spLocks/>
          </p:cNvSpPr>
          <p:nvPr/>
        </p:nvSpPr>
        <p:spPr bwMode="auto">
          <a:xfrm>
            <a:off x="7023100" y="333375"/>
            <a:ext cx="1652588" cy="1685925"/>
          </a:xfrm>
          <a:custGeom>
            <a:avLst/>
            <a:gdLst>
              <a:gd name="T0" fmla="*/ 361 w 1041"/>
              <a:gd name="T1" fmla="*/ 0 h 1062"/>
              <a:gd name="T2" fmla="*/ 134 w 1041"/>
              <a:gd name="T3" fmla="*/ 226 h 1062"/>
              <a:gd name="T4" fmla="*/ 6 w 1041"/>
              <a:gd name="T5" fmla="*/ 630 h 1062"/>
              <a:gd name="T6" fmla="*/ 98 w 1041"/>
              <a:gd name="T7" fmla="*/ 969 h 1062"/>
              <a:gd name="T8" fmla="*/ 452 w 1041"/>
              <a:gd name="T9" fmla="*/ 1044 h 1062"/>
              <a:gd name="T10" fmla="*/ 815 w 1041"/>
              <a:gd name="T11" fmla="*/ 862 h 1062"/>
              <a:gd name="T12" fmla="*/ 1041 w 1041"/>
              <a:gd name="T13" fmla="*/ 453 h 1062"/>
            </a:gdLst>
            <a:ahLst/>
            <a:cxnLst>
              <a:cxn ang="0">
                <a:pos x="T0" y="T1"/>
              </a:cxn>
              <a:cxn ang="0">
                <a:pos x="T2" y="T3"/>
              </a:cxn>
              <a:cxn ang="0">
                <a:pos x="T4" y="T5"/>
              </a:cxn>
              <a:cxn ang="0">
                <a:pos x="T6" y="T7"/>
              </a:cxn>
              <a:cxn ang="0">
                <a:pos x="T8" y="T9"/>
              </a:cxn>
              <a:cxn ang="0">
                <a:pos x="T10" y="T11"/>
              </a:cxn>
              <a:cxn ang="0">
                <a:pos x="T12" y="T13"/>
              </a:cxn>
            </a:cxnLst>
            <a:rect l="0" t="0" r="r" b="b"/>
            <a:pathLst>
              <a:path w="1041" h="1062">
                <a:moveTo>
                  <a:pt x="361" y="0"/>
                </a:moveTo>
                <a:cubicBezTo>
                  <a:pt x="274" y="67"/>
                  <a:pt x="193" y="121"/>
                  <a:pt x="134" y="226"/>
                </a:cubicBezTo>
                <a:cubicBezTo>
                  <a:pt x="75" y="331"/>
                  <a:pt x="12" y="506"/>
                  <a:pt x="6" y="630"/>
                </a:cubicBezTo>
                <a:cubicBezTo>
                  <a:pt x="0" y="754"/>
                  <a:pt x="24" y="900"/>
                  <a:pt x="98" y="969"/>
                </a:cubicBezTo>
                <a:cubicBezTo>
                  <a:pt x="172" y="1038"/>
                  <a:pt x="333" y="1062"/>
                  <a:pt x="452" y="1044"/>
                </a:cubicBezTo>
                <a:cubicBezTo>
                  <a:pt x="571" y="1026"/>
                  <a:pt x="717" y="960"/>
                  <a:pt x="815" y="862"/>
                </a:cubicBezTo>
                <a:cubicBezTo>
                  <a:pt x="913" y="764"/>
                  <a:pt x="977" y="609"/>
                  <a:pt x="1041" y="453"/>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7339" name="Freeform 11"/>
          <p:cNvSpPr>
            <a:spLocks/>
          </p:cNvSpPr>
          <p:nvPr/>
        </p:nvSpPr>
        <p:spPr bwMode="auto">
          <a:xfrm>
            <a:off x="6337300" y="333375"/>
            <a:ext cx="2344738" cy="2465388"/>
          </a:xfrm>
          <a:custGeom>
            <a:avLst/>
            <a:gdLst>
              <a:gd name="T0" fmla="*/ 385 w 1477"/>
              <a:gd name="T1" fmla="*/ 0 h 1553"/>
              <a:gd name="T2" fmla="*/ 121 w 1477"/>
              <a:gd name="T3" fmla="*/ 344 h 1553"/>
              <a:gd name="T4" fmla="*/ 8 w 1477"/>
              <a:gd name="T5" fmla="*/ 996 h 1553"/>
              <a:gd name="T6" fmla="*/ 169 w 1477"/>
              <a:gd name="T7" fmla="*/ 1459 h 1553"/>
              <a:gd name="T8" fmla="*/ 777 w 1477"/>
              <a:gd name="T9" fmla="*/ 1529 h 1553"/>
              <a:gd name="T10" fmla="*/ 1292 w 1477"/>
              <a:gd name="T11" fmla="*/ 1315 h 1553"/>
              <a:gd name="T12" fmla="*/ 1477 w 1477"/>
              <a:gd name="T13" fmla="*/ 1125 h 1553"/>
            </a:gdLst>
            <a:ahLst/>
            <a:cxnLst>
              <a:cxn ang="0">
                <a:pos x="T0" y="T1"/>
              </a:cxn>
              <a:cxn ang="0">
                <a:pos x="T2" y="T3"/>
              </a:cxn>
              <a:cxn ang="0">
                <a:pos x="T4" y="T5"/>
              </a:cxn>
              <a:cxn ang="0">
                <a:pos x="T6" y="T7"/>
              </a:cxn>
              <a:cxn ang="0">
                <a:pos x="T8" y="T9"/>
              </a:cxn>
              <a:cxn ang="0">
                <a:pos x="T10" y="T11"/>
              </a:cxn>
              <a:cxn ang="0">
                <a:pos x="T12" y="T13"/>
              </a:cxn>
            </a:cxnLst>
            <a:rect l="0" t="0" r="r" b="b"/>
            <a:pathLst>
              <a:path w="1477" h="1553">
                <a:moveTo>
                  <a:pt x="385" y="0"/>
                </a:moveTo>
                <a:cubicBezTo>
                  <a:pt x="341" y="57"/>
                  <a:pt x="184" y="178"/>
                  <a:pt x="121" y="344"/>
                </a:cubicBezTo>
                <a:cubicBezTo>
                  <a:pt x="58" y="510"/>
                  <a:pt x="0" y="810"/>
                  <a:pt x="8" y="996"/>
                </a:cubicBezTo>
                <a:cubicBezTo>
                  <a:pt x="16" y="1182"/>
                  <a:pt x="41" y="1370"/>
                  <a:pt x="169" y="1459"/>
                </a:cubicBezTo>
                <a:cubicBezTo>
                  <a:pt x="297" y="1548"/>
                  <a:pt x="590" y="1553"/>
                  <a:pt x="777" y="1529"/>
                </a:cubicBezTo>
                <a:cubicBezTo>
                  <a:pt x="964" y="1505"/>
                  <a:pt x="1175" y="1382"/>
                  <a:pt x="1292" y="1315"/>
                </a:cubicBezTo>
                <a:cubicBezTo>
                  <a:pt x="1409" y="1248"/>
                  <a:pt x="1438" y="1165"/>
                  <a:pt x="1477" y="1125"/>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7340" name="Freeform 12"/>
          <p:cNvSpPr>
            <a:spLocks/>
          </p:cNvSpPr>
          <p:nvPr/>
        </p:nvSpPr>
        <p:spPr bwMode="auto">
          <a:xfrm>
            <a:off x="5318125" y="333375"/>
            <a:ext cx="3363913" cy="3662363"/>
          </a:xfrm>
          <a:custGeom>
            <a:avLst/>
            <a:gdLst>
              <a:gd name="T0" fmla="*/ 528 w 2119"/>
              <a:gd name="T1" fmla="*/ 0 h 2307"/>
              <a:gd name="T2" fmla="*/ 210 w 2119"/>
              <a:gd name="T3" fmla="*/ 408 h 2307"/>
              <a:gd name="T4" fmla="*/ 31 w 2119"/>
              <a:gd name="T5" fmla="*/ 1044 h 2307"/>
              <a:gd name="T6" fmla="*/ 90 w 2119"/>
              <a:gd name="T7" fmla="*/ 1857 h 2307"/>
              <a:gd name="T8" fmla="*/ 574 w 2119"/>
              <a:gd name="T9" fmla="*/ 2261 h 2307"/>
              <a:gd name="T10" fmla="*/ 1533 w 2119"/>
              <a:gd name="T11" fmla="*/ 2132 h 2307"/>
              <a:gd name="T12" fmla="*/ 2119 w 2119"/>
              <a:gd name="T13" fmla="*/ 1884 h 2307"/>
            </a:gdLst>
            <a:ahLst/>
            <a:cxnLst>
              <a:cxn ang="0">
                <a:pos x="T0" y="T1"/>
              </a:cxn>
              <a:cxn ang="0">
                <a:pos x="T2" y="T3"/>
              </a:cxn>
              <a:cxn ang="0">
                <a:pos x="T4" y="T5"/>
              </a:cxn>
              <a:cxn ang="0">
                <a:pos x="T6" y="T7"/>
              </a:cxn>
              <a:cxn ang="0">
                <a:pos x="T8" y="T9"/>
              </a:cxn>
              <a:cxn ang="0">
                <a:pos x="T10" y="T11"/>
              </a:cxn>
              <a:cxn ang="0">
                <a:pos x="T12" y="T13"/>
              </a:cxn>
            </a:cxnLst>
            <a:rect l="0" t="0" r="r" b="b"/>
            <a:pathLst>
              <a:path w="2119" h="2307">
                <a:moveTo>
                  <a:pt x="528" y="0"/>
                </a:moveTo>
                <a:cubicBezTo>
                  <a:pt x="407" y="124"/>
                  <a:pt x="293" y="234"/>
                  <a:pt x="210" y="408"/>
                </a:cubicBezTo>
                <a:cubicBezTo>
                  <a:pt x="127" y="582"/>
                  <a:pt x="51" y="803"/>
                  <a:pt x="31" y="1044"/>
                </a:cubicBezTo>
                <a:cubicBezTo>
                  <a:pt x="11" y="1285"/>
                  <a:pt x="0" y="1654"/>
                  <a:pt x="90" y="1857"/>
                </a:cubicBezTo>
                <a:cubicBezTo>
                  <a:pt x="180" y="2060"/>
                  <a:pt x="334" y="2215"/>
                  <a:pt x="574" y="2261"/>
                </a:cubicBezTo>
                <a:cubicBezTo>
                  <a:pt x="814" y="2307"/>
                  <a:pt x="1276" y="2195"/>
                  <a:pt x="1533" y="2132"/>
                </a:cubicBezTo>
                <a:cubicBezTo>
                  <a:pt x="1790" y="2069"/>
                  <a:pt x="1997" y="1936"/>
                  <a:pt x="2119" y="1884"/>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7341" name="Freeform 13"/>
          <p:cNvSpPr>
            <a:spLocks/>
          </p:cNvSpPr>
          <p:nvPr/>
        </p:nvSpPr>
        <p:spPr bwMode="auto">
          <a:xfrm>
            <a:off x="4295775" y="333375"/>
            <a:ext cx="4378325" cy="5716588"/>
          </a:xfrm>
          <a:custGeom>
            <a:avLst/>
            <a:gdLst>
              <a:gd name="T0" fmla="*/ 582 w 2758"/>
              <a:gd name="T1" fmla="*/ 0 h 3601"/>
              <a:gd name="T2" fmla="*/ 219 w 2758"/>
              <a:gd name="T3" fmla="*/ 453 h 3601"/>
              <a:gd name="T4" fmla="*/ 38 w 2758"/>
              <a:gd name="T5" fmla="*/ 1134 h 3601"/>
              <a:gd name="T6" fmla="*/ 83 w 2758"/>
              <a:gd name="T7" fmla="*/ 1905 h 3601"/>
              <a:gd name="T8" fmla="*/ 537 w 2758"/>
              <a:gd name="T9" fmla="*/ 2676 h 3601"/>
              <a:gd name="T10" fmla="*/ 1461 w 2758"/>
              <a:gd name="T11" fmla="*/ 2934 h 3601"/>
              <a:gd name="T12" fmla="*/ 2171 w 2758"/>
              <a:gd name="T13" fmla="*/ 3370 h 3601"/>
              <a:gd name="T14" fmla="*/ 2758 w 2758"/>
              <a:gd name="T15" fmla="*/ 3601 h 36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8" h="3601">
                <a:moveTo>
                  <a:pt x="582" y="0"/>
                </a:moveTo>
                <a:cubicBezTo>
                  <a:pt x="446" y="132"/>
                  <a:pt x="310" y="264"/>
                  <a:pt x="219" y="453"/>
                </a:cubicBezTo>
                <a:cubicBezTo>
                  <a:pt x="128" y="642"/>
                  <a:pt x="61" y="892"/>
                  <a:pt x="38" y="1134"/>
                </a:cubicBezTo>
                <a:cubicBezTo>
                  <a:pt x="15" y="1376"/>
                  <a:pt x="0" y="1648"/>
                  <a:pt x="83" y="1905"/>
                </a:cubicBezTo>
                <a:cubicBezTo>
                  <a:pt x="166" y="2162"/>
                  <a:pt x="307" y="2504"/>
                  <a:pt x="537" y="2676"/>
                </a:cubicBezTo>
                <a:cubicBezTo>
                  <a:pt x="767" y="2848"/>
                  <a:pt x="1189" y="2818"/>
                  <a:pt x="1461" y="2934"/>
                </a:cubicBezTo>
                <a:cubicBezTo>
                  <a:pt x="1733" y="3050"/>
                  <a:pt x="1955" y="3259"/>
                  <a:pt x="2171" y="3370"/>
                </a:cubicBezTo>
                <a:cubicBezTo>
                  <a:pt x="2387" y="3481"/>
                  <a:pt x="2636" y="3553"/>
                  <a:pt x="2758" y="3601"/>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7342" name="Freeform 14"/>
          <p:cNvSpPr>
            <a:spLocks/>
          </p:cNvSpPr>
          <p:nvPr/>
        </p:nvSpPr>
        <p:spPr bwMode="auto">
          <a:xfrm>
            <a:off x="3563938" y="333375"/>
            <a:ext cx="1655762" cy="5832475"/>
          </a:xfrm>
          <a:custGeom>
            <a:avLst/>
            <a:gdLst>
              <a:gd name="T0" fmla="*/ 499 w 1043"/>
              <a:gd name="T1" fmla="*/ 0 h 3674"/>
              <a:gd name="T2" fmla="*/ 181 w 1043"/>
              <a:gd name="T3" fmla="*/ 408 h 3674"/>
              <a:gd name="T4" fmla="*/ 45 w 1043"/>
              <a:gd name="T5" fmla="*/ 997 h 3674"/>
              <a:gd name="T6" fmla="*/ 45 w 1043"/>
              <a:gd name="T7" fmla="*/ 1995 h 3674"/>
              <a:gd name="T8" fmla="*/ 317 w 1043"/>
              <a:gd name="T9" fmla="*/ 2766 h 3674"/>
              <a:gd name="T10" fmla="*/ 771 w 1043"/>
              <a:gd name="T11" fmla="*/ 3265 h 3674"/>
              <a:gd name="T12" fmla="*/ 1043 w 1043"/>
              <a:gd name="T13" fmla="*/ 3674 h 3674"/>
            </a:gdLst>
            <a:ahLst/>
            <a:cxnLst>
              <a:cxn ang="0">
                <a:pos x="T0" y="T1"/>
              </a:cxn>
              <a:cxn ang="0">
                <a:pos x="T2" y="T3"/>
              </a:cxn>
              <a:cxn ang="0">
                <a:pos x="T4" y="T5"/>
              </a:cxn>
              <a:cxn ang="0">
                <a:pos x="T6" y="T7"/>
              </a:cxn>
              <a:cxn ang="0">
                <a:pos x="T8" y="T9"/>
              </a:cxn>
              <a:cxn ang="0">
                <a:pos x="T10" y="T11"/>
              </a:cxn>
              <a:cxn ang="0">
                <a:pos x="T12" y="T13"/>
              </a:cxn>
            </a:cxnLst>
            <a:rect l="0" t="0" r="r" b="b"/>
            <a:pathLst>
              <a:path w="1043" h="3674">
                <a:moveTo>
                  <a:pt x="499" y="0"/>
                </a:moveTo>
                <a:cubicBezTo>
                  <a:pt x="378" y="121"/>
                  <a:pt x="257" y="242"/>
                  <a:pt x="181" y="408"/>
                </a:cubicBezTo>
                <a:cubicBezTo>
                  <a:pt x="105" y="574"/>
                  <a:pt x="68" y="732"/>
                  <a:pt x="45" y="997"/>
                </a:cubicBezTo>
                <a:cubicBezTo>
                  <a:pt x="22" y="1262"/>
                  <a:pt x="0" y="1700"/>
                  <a:pt x="45" y="1995"/>
                </a:cubicBezTo>
                <a:cubicBezTo>
                  <a:pt x="90" y="2290"/>
                  <a:pt x="196" y="2554"/>
                  <a:pt x="317" y="2766"/>
                </a:cubicBezTo>
                <a:cubicBezTo>
                  <a:pt x="438" y="2978"/>
                  <a:pt x="650" y="3114"/>
                  <a:pt x="771" y="3265"/>
                </a:cubicBezTo>
                <a:cubicBezTo>
                  <a:pt x="892" y="3416"/>
                  <a:pt x="967" y="3545"/>
                  <a:pt x="1043" y="3674"/>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useBgFill="1">
        <p:nvSpPr>
          <p:cNvPr id="227336" name="Text Box 8"/>
          <p:cNvSpPr txBox="1">
            <a:spLocks noChangeArrowheads="1"/>
          </p:cNvSpPr>
          <p:nvPr/>
        </p:nvSpPr>
        <p:spPr bwMode="auto">
          <a:xfrm>
            <a:off x="4140200" y="765175"/>
            <a:ext cx="3082925" cy="584200"/>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pPr fontAlgn="base">
              <a:spcBef>
                <a:spcPct val="0"/>
              </a:spcBef>
              <a:spcAft>
                <a:spcPct val="0"/>
              </a:spcAft>
            </a:pPr>
            <a:r>
              <a:rPr lang="en-GB" smtClean="0">
                <a:solidFill>
                  <a:srgbClr val="00004C"/>
                </a:solidFill>
              </a:rPr>
              <a:t>Track: short; warm &amp; moist</a:t>
            </a:r>
            <a:br>
              <a:rPr lang="en-GB" smtClean="0">
                <a:solidFill>
                  <a:srgbClr val="00004C"/>
                </a:solidFill>
              </a:rPr>
            </a:br>
            <a:r>
              <a:rPr lang="en-GB" smtClean="0">
                <a:solidFill>
                  <a:srgbClr val="00004C"/>
                </a:solidFill>
              </a:rPr>
              <a:t>at surface, cold aloft; unstable</a:t>
            </a:r>
            <a:endParaRPr lang="en-US" smtClean="0">
              <a:solidFill>
                <a:srgbClr val="00004C"/>
              </a:solidFill>
            </a:endParaRPr>
          </a:p>
        </p:txBody>
      </p:sp>
      <p:sp>
        <p:nvSpPr>
          <p:cNvPr id="227344" name="Freeform 16"/>
          <p:cNvSpPr>
            <a:spLocks/>
          </p:cNvSpPr>
          <p:nvPr/>
        </p:nvSpPr>
        <p:spPr bwMode="auto">
          <a:xfrm>
            <a:off x="4887913" y="1412875"/>
            <a:ext cx="115887" cy="620713"/>
          </a:xfrm>
          <a:custGeom>
            <a:avLst/>
            <a:gdLst>
              <a:gd name="T0" fmla="*/ 73 w 73"/>
              <a:gd name="T1" fmla="*/ 0 h 391"/>
              <a:gd name="T2" fmla="*/ 22 w 73"/>
              <a:gd name="T3" fmla="*/ 170 h 391"/>
              <a:gd name="T4" fmla="*/ 0 w 73"/>
              <a:gd name="T5" fmla="*/ 391 h 391"/>
            </a:gdLst>
            <a:ahLst/>
            <a:cxnLst>
              <a:cxn ang="0">
                <a:pos x="T0" y="T1"/>
              </a:cxn>
              <a:cxn ang="0">
                <a:pos x="T2" y="T3"/>
              </a:cxn>
              <a:cxn ang="0">
                <a:pos x="T4" y="T5"/>
              </a:cxn>
            </a:cxnLst>
            <a:rect l="0" t="0" r="r" b="b"/>
            <a:pathLst>
              <a:path w="73" h="391">
                <a:moveTo>
                  <a:pt x="73" y="0"/>
                </a:moveTo>
                <a:cubicBezTo>
                  <a:pt x="65" y="28"/>
                  <a:pt x="34" y="105"/>
                  <a:pt x="22" y="170"/>
                </a:cubicBezTo>
                <a:cubicBezTo>
                  <a:pt x="10" y="235"/>
                  <a:pt x="5" y="345"/>
                  <a:pt x="0" y="391"/>
                </a:cubicBezTo>
              </a:path>
            </a:pathLst>
          </a:custGeom>
          <a:noFill/>
          <a:ln w="25400" cap="flat" cmpd="sng">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Tree>
    <p:extLst>
      <p:ext uri="{BB962C8B-B14F-4D97-AF65-F5344CB8AC3E}">
        <p14:creationId xmlns:p14="http://schemas.microsoft.com/office/powerpoint/2010/main" val="201524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4" name="Picture 4" descr="ArcticMaritime-modis-041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36525"/>
            <a:ext cx="6172200" cy="617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766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695"/>
          <a:stretch/>
        </p:blipFill>
        <p:spPr bwMode="auto">
          <a:xfrm>
            <a:off x="304799" y="3435927"/>
            <a:ext cx="5591175" cy="322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10" r="21202" b="81597"/>
          <a:stretch/>
        </p:blipFill>
        <p:spPr bwMode="auto">
          <a:xfrm>
            <a:off x="304799" y="914400"/>
            <a:ext cx="3532909" cy="72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1799272"/>
            <a:ext cx="8458200" cy="1477328"/>
          </a:xfrm>
          <a:prstGeom prst="rect">
            <a:avLst/>
          </a:prstGeom>
        </p:spPr>
        <p:txBody>
          <a:bodyPr wrap="square">
            <a:spAutoFit/>
          </a:bodyPr>
          <a:lstStyle/>
          <a:p>
            <a:pPr algn="just"/>
            <a:r>
              <a:rPr lang="en-IN" dirty="0">
                <a:latin typeface="Palatino Linotype" pitchFamily="18" charset="0"/>
              </a:rPr>
              <a:t>In meteorology, an </a:t>
            </a:r>
            <a:r>
              <a:rPr lang="en-IN" b="1" dirty="0">
                <a:latin typeface="Palatino Linotype" pitchFamily="18" charset="0"/>
              </a:rPr>
              <a:t>air mass</a:t>
            </a:r>
            <a:r>
              <a:rPr lang="en-IN" dirty="0">
                <a:latin typeface="Palatino Linotype" pitchFamily="18" charset="0"/>
              </a:rPr>
              <a:t> is a volume of air defined by its temperature and water </a:t>
            </a:r>
            <a:r>
              <a:rPr lang="en-IN" dirty="0" err="1">
                <a:latin typeface="Palatino Linotype" pitchFamily="18" charset="0"/>
              </a:rPr>
              <a:t>vapor</a:t>
            </a:r>
            <a:r>
              <a:rPr lang="en-IN" dirty="0">
                <a:latin typeface="Palatino Linotype" pitchFamily="18" charset="0"/>
              </a:rPr>
              <a:t> content. Air masses cover many hundreds or thousands of square miles, and adapt to the characteristics of the surface below them. They are classified according to latitude and their continental or maritime source regions.</a:t>
            </a:r>
          </a:p>
        </p:txBody>
      </p:sp>
    </p:spTree>
    <p:extLst>
      <p:ext uri="{BB962C8B-B14F-4D97-AF65-F5344CB8AC3E}">
        <p14:creationId xmlns:p14="http://schemas.microsoft.com/office/powerpoint/2010/main" val="1096079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l"/>
            <a:r>
              <a:rPr lang="en-GB" sz="2800"/>
              <a:t>Maritime Tropical (mT)</a:t>
            </a:r>
          </a:p>
        </p:txBody>
      </p:sp>
      <p:sp>
        <p:nvSpPr>
          <p:cNvPr id="215043" name="Rectangle 3"/>
          <p:cNvSpPr>
            <a:spLocks noGrp="1" noChangeArrowheads="1"/>
          </p:cNvSpPr>
          <p:nvPr>
            <p:ph type="body" sz="half" idx="1"/>
          </p:nvPr>
        </p:nvSpPr>
        <p:spPr>
          <a:xfrm>
            <a:off x="457200" y="1341438"/>
            <a:ext cx="4038600" cy="2519362"/>
          </a:xfrm>
        </p:spPr>
        <p:txBody>
          <a:bodyPr/>
          <a:lstStyle/>
          <a:p>
            <a:pPr marL="0" indent="0">
              <a:lnSpc>
                <a:spcPct val="90000"/>
              </a:lnSpc>
              <a:buFontTx/>
              <a:buNone/>
            </a:pPr>
            <a:r>
              <a:rPr lang="en-GB" sz="2000"/>
              <a:t>Origin: Oceanic subtropical high pressure cells – mid Atlantic (Azores High), much of pacific. 50% of southern hemisphere is a source of </a:t>
            </a:r>
            <a:r>
              <a:rPr lang="en-GB" sz="2000" b="1"/>
              <a:t>mT</a:t>
            </a:r>
            <a:r>
              <a:rPr lang="en-GB" sz="2000"/>
              <a:t>.</a:t>
            </a:r>
          </a:p>
          <a:p>
            <a:pPr marL="0" indent="0">
              <a:lnSpc>
                <a:spcPct val="90000"/>
              </a:lnSpc>
              <a:spcBef>
                <a:spcPct val="50000"/>
              </a:spcBef>
              <a:buFontTx/>
              <a:buNone/>
            </a:pPr>
            <a:r>
              <a:rPr lang="en-GB" sz="2000"/>
              <a:t>High temperatures, and high humidity in lower layers. Stable or near neutral stratification.</a:t>
            </a:r>
          </a:p>
        </p:txBody>
      </p:sp>
      <p:sp>
        <p:nvSpPr>
          <p:cNvPr id="215044" name="Rectangle 4"/>
          <p:cNvSpPr>
            <a:spLocks noGrp="1" noChangeArrowheads="1"/>
          </p:cNvSpPr>
          <p:nvPr>
            <p:ph type="body" sz="half" idx="2"/>
          </p:nvPr>
        </p:nvSpPr>
        <p:spPr>
          <a:xfrm>
            <a:off x="4648200" y="1341438"/>
            <a:ext cx="4038600" cy="4895850"/>
          </a:xfrm>
        </p:spPr>
        <p:txBody>
          <a:bodyPr/>
          <a:lstStyle/>
          <a:p>
            <a:pPr marL="0" indent="0">
              <a:lnSpc>
                <a:spcPct val="90000"/>
              </a:lnSpc>
              <a:spcBef>
                <a:spcPct val="30000"/>
              </a:spcBef>
              <a:buFontTx/>
              <a:buNone/>
            </a:pPr>
            <a:r>
              <a:rPr lang="en-GB" sz="2000"/>
              <a:t>Modification of warm air is usually slow.</a:t>
            </a:r>
          </a:p>
          <a:p>
            <a:pPr marL="0" indent="0">
              <a:lnSpc>
                <a:spcPct val="90000"/>
              </a:lnSpc>
              <a:spcBef>
                <a:spcPct val="30000"/>
              </a:spcBef>
              <a:buFontTx/>
              <a:buNone/>
            </a:pPr>
            <a:r>
              <a:rPr lang="en-GB" sz="2000"/>
              <a:t>Cooling from surface as air moves to higher latitudes results in formation of </a:t>
            </a:r>
            <a:r>
              <a:rPr lang="en-GB" sz="2000" b="1"/>
              <a:t>advection fog</a:t>
            </a:r>
            <a:r>
              <a:rPr lang="en-GB" sz="2000"/>
              <a:t>. If wind speed is high, mechanical mixing produces a deeper boundary layer (few hundred metres) and low stratiform cloud forms – stratus or stratocumulus.</a:t>
            </a:r>
          </a:p>
          <a:p>
            <a:pPr marL="0" indent="0">
              <a:lnSpc>
                <a:spcPct val="90000"/>
              </a:lnSpc>
              <a:spcBef>
                <a:spcPct val="30000"/>
              </a:spcBef>
              <a:buFontTx/>
              <a:buNone/>
            </a:pPr>
            <a:r>
              <a:rPr lang="en-GB" sz="2000"/>
              <a:t>Forced ascent at land can result in thick cloud and heavy rain.</a:t>
            </a:r>
          </a:p>
        </p:txBody>
      </p:sp>
      <p:pic>
        <p:nvPicPr>
          <p:cNvPr id="215045" name="Picture 5" descr="golden-gate-stra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981450"/>
            <a:ext cx="3816350" cy="2201863"/>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46" name="Text Box 6"/>
          <p:cNvSpPr txBox="1">
            <a:spLocks noChangeArrowheads="1"/>
          </p:cNvSpPr>
          <p:nvPr/>
        </p:nvSpPr>
        <p:spPr bwMode="auto">
          <a:xfrm>
            <a:off x="519113" y="5875338"/>
            <a:ext cx="2924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sz="1400" smtClean="0">
                <a:solidFill>
                  <a:srgbClr val="00004C"/>
                </a:solidFill>
              </a:rPr>
              <a:t>Advection fog, Golden Gate Bridge</a:t>
            </a:r>
          </a:p>
        </p:txBody>
      </p:sp>
    </p:spTree>
    <p:extLst>
      <p:ext uri="{BB962C8B-B14F-4D97-AF65-F5344CB8AC3E}">
        <p14:creationId xmlns:p14="http://schemas.microsoft.com/office/powerpoint/2010/main" val="2696943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4" name="Picture 4" descr="uk2"/>
          <p:cNvPicPr>
            <a:picLocks noChangeAspect="1" noChangeArrowheads="1"/>
          </p:cNvPicPr>
          <p:nvPr/>
        </p:nvPicPr>
        <p:blipFill>
          <a:blip r:embed="rId2" cstate="print">
            <a:clrChange>
              <a:clrFrom>
                <a:srgbClr val="A4F8FD"/>
              </a:clrFrom>
              <a:clrTo>
                <a:srgbClr val="A4F8FD">
                  <a:alpha val="0"/>
                </a:srgbClr>
              </a:clrTo>
            </a:clrChange>
            <a:extLst>
              <a:ext uri="{28A0092B-C50C-407E-A947-70E740481C1C}">
                <a14:useLocalDpi xmlns:a14="http://schemas.microsoft.com/office/drawing/2010/main" val="0"/>
              </a:ext>
            </a:extLst>
          </a:blip>
          <a:srcRect/>
          <a:stretch>
            <a:fillRect/>
          </a:stretch>
        </p:blipFill>
        <p:spPr bwMode="auto">
          <a:xfrm>
            <a:off x="5576888" y="1414463"/>
            <a:ext cx="2235200" cy="2735262"/>
          </a:xfrm>
          <a:prstGeom prst="rect">
            <a:avLst/>
          </a:prstGeom>
          <a:noFill/>
          <a:extLst>
            <a:ext uri="{909E8E84-426E-40DD-AFC4-6F175D3DCCD1}">
              <a14:hiddenFill xmlns:a14="http://schemas.microsoft.com/office/drawing/2010/main">
                <a:solidFill>
                  <a:srgbClr val="FFFFFF"/>
                </a:solidFill>
              </a14:hiddenFill>
            </a:ext>
          </a:extLst>
        </p:spPr>
      </p:pic>
      <p:sp>
        <p:nvSpPr>
          <p:cNvPr id="225285" name="Rectangle 5"/>
          <p:cNvSpPr>
            <a:spLocks noChangeArrowheads="1"/>
          </p:cNvSpPr>
          <p:nvPr/>
        </p:nvSpPr>
        <p:spPr bwMode="auto">
          <a:xfrm>
            <a:off x="2484438" y="333375"/>
            <a:ext cx="6191250" cy="58324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5286" name="Oval 6"/>
          <p:cNvSpPr>
            <a:spLocks noChangeArrowheads="1"/>
          </p:cNvSpPr>
          <p:nvPr/>
        </p:nvSpPr>
        <p:spPr bwMode="auto">
          <a:xfrm rot="8817811">
            <a:off x="2989263" y="908050"/>
            <a:ext cx="1081087" cy="7191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5287" name="Oval 7"/>
          <p:cNvSpPr>
            <a:spLocks noChangeArrowheads="1"/>
          </p:cNvSpPr>
          <p:nvPr/>
        </p:nvSpPr>
        <p:spPr bwMode="auto">
          <a:xfrm rot="8816583">
            <a:off x="2484438" y="476250"/>
            <a:ext cx="1944687" cy="151288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5288" name="Freeform 8"/>
          <p:cNvSpPr>
            <a:spLocks/>
          </p:cNvSpPr>
          <p:nvPr/>
        </p:nvSpPr>
        <p:spPr bwMode="auto">
          <a:xfrm>
            <a:off x="3924300" y="1125538"/>
            <a:ext cx="4741863" cy="2212975"/>
          </a:xfrm>
          <a:custGeom>
            <a:avLst/>
            <a:gdLst>
              <a:gd name="T0" fmla="*/ 0 w 2987"/>
              <a:gd name="T1" fmla="*/ 0 h 1394"/>
              <a:gd name="T2" fmla="*/ 1627 w 2987"/>
              <a:gd name="T3" fmla="*/ 483 h 1394"/>
              <a:gd name="T4" fmla="*/ 2987 w 2987"/>
              <a:gd name="T5" fmla="*/ 1394 h 1394"/>
            </a:gdLst>
            <a:ahLst/>
            <a:cxnLst>
              <a:cxn ang="0">
                <a:pos x="T0" y="T1"/>
              </a:cxn>
              <a:cxn ang="0">
                <a:pos x="T2" y="T3"/>
              </a:cxn>
              <a:cxn ang="0">
                <a:pos x="T4" y="T5"/>
              </a:cxn>
            </a:cxnLst>
            <a:rect l="0" t="0" r="r" b="b"/>
            <a:pathLst>
              <a:path w="2987" h="1394">
                <a:moveTo>
                  <a:pt x="0" y="0"/>
                </a:moveTo>
                <a:cubicBezTo>
                  <a:pt x="271" y="80"/>
                  <a:pt x="1129" y="251"/>
                  <a:pt x="1627" y="483"/>
                </a:cubicBezTo>
                <a:cubicBezTo>
                  <a:pt x="2125" y="715"/>
                  <a:pt x="2704" y="1204"/>
                  <a:pt x="2987" y="1394"/>
                </a:cubicBezTo>
              </a:path>
            </a:pathLst>
          </a:custGeom>
          <a:noFill/>
          <a:ln w="508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5289" name="Freeform 9"/>
          <p:cNvSpPr>
            <a:spLocks/>
          </p:cNvSpPr>
          <p:nvPr/>
        </p:nvSpPr>
        <p:spPr bwMode="auto">
          <a:xfrm>
            <a:off x="2478088" y="1147763"/>
            <a:ext cx="2463800" cy="4359275"/>
          </a:xfrm>
          <a:custGeom>
            <a:avLst/>
            <a:gdLst>
              <a:gd name="T0" fmla="*/ 917 w 1552"/>
              <a:gd name="T1" fmla="*/ 0 h 2746"/>
              <a:gd name="T2" fmla="*/ 1399 w 1552"/>
              <a:gd name="T3" fmla="*/ 1534 h 2746"/>
              <a:gd name="T4" fmla="*/ 0 w 1552"/>
              <a:gd name="T5" fmla="*/ 2746 h 2746"/>
            </a:gdLst>
            <a:ahLst/>
            <a:cxnLst>
              <a:cxn ang="0">
                <a:pos x="T0" y="T1"/>
              </a:cxn>
              <a:cxn ang="0">
                <a:pos x="T2" y="T3"/>
              </a:cxn>
              <a:cxn ang="0">
                <a:pos x="T4" y="T5"/>
              </a:cxn>
            </a:cxnLst>
            <a:rect l="0" t="0" r="r" b="b"/>
            <a:pathLst>
              <a:path w="1552" h="2746">
                <a:moveTo>
                  <a:pt x="917" y="0"/>
                </a:moveTo>
                <a:cubicBezTo>
                  <a:pt x="997" y="256"/>
                  <a:pt x="1552" y="1076"/>
                  <a:pt x="1399" y="1534"/>
                </a:cubicBezTo>
                <a:cubicBezTo>
                  <a:pt x="1246" y="1992"/>
                  <a:pt x="291" y="2494"/>
                  <a:pt x="0" y="2746"/>
                </a:cubicBezTo>
              </a:path>
            </a:pathLst>
          </a:custGeom>
          <a:noFill/>
          <a:ln w="508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5290" name="AutoShape 10"/>
          <p:cNvSpPr>
            <a:spLocks noChangeArrowheads="1"/>
          </p:cNvSpPr>
          <p:nvPr/>
        </p:nvSpPr>
        <p:spPr bwMode="auto">
          <a:xfrm rot="1197368">
            <a:off x="5281613" y="1379538"/>
            <a:ext cx="252412" cy="252412"/>
          </a:xfrm>
          <a:custGeom>
            <a:avLst/>
            <a:gdLst>
              <a:gd name="G0" fmla="+- 520 0 0"/>
              <a:gd name="G1" fmla="+- 11500462 0 0"/>
              <a:gd name="G2" fmla="+- 0 0 11500462"/>
              <a:gd name="T0" fmla="*/ 0 256 1"/>
              <a:gd name="T1" fmla="*/ 180 256 1"/>
              <a:gd name="G3" fmla="+- 11500462 T0 T1"/>
              <a:gd name="T2" fmla="*/ 0 256 1"/>
              <a:gd name="T3" fmla="*/ 90 256 1"/>
              <a:gd name="G4" fmla="+- 11500462 T2 T3"/>
              <a:gd name="G5" fmla="*/ G4 2 1"/>
              <a:gd name="T4" fmla="*/ 90 256 1"/>
              <a:gd name="T5" fmla="*/ 0 256 1"/>
              <a:gd name="G6" fmla="+- 11500462 T4 T5"/>
              <a:gd name="G7" fmla="*/ G6 2 1"/>
              <a:gd name="G8" fmla="abs 115004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20"/>
              <a:gd name="G18" fmla="*/ 520 1 2"/>
              <a:gd name="G19" fmla="+- G18 5400 0"/>
              <a:gd name="G20" fmla="cos G19 11500462"/>
              <a:gd name="G21" fmla="sin G19 11500462"/>
              <a:gd name="G22" fmla="+- G20 10800 0"/>
              <a:gd name="G23" fmla="+- G21 10800 0"/>
              <a:gd name="G24" fmla="+- 10800 0 G20"/>
              <a:gd name="G25" fmla="+- 520 10800 0"/>
              <a:gd name="G26" fmla="?: G9 G17 G25"/>
              <a:gd name="G27" fmla="?: G9 0 21600"/>
              <a:gd name="G28" fmla="cos 10800 11500462"/>
              <a:gd name="G29" fmla="sin 10800 11500462"/>
              <a:gd name="G30" fmla="sin 520 11500462"/>
              <a:gd name="G31" fmla="+- G28 10800 0"/>
              <a:gd name="G32" fmla="+- G29 10800 0"/>
              <a:gd name="G33" fmla="+- G30 10800 0"/>
              <a:gd name="G34" fmla="?: G4 0 G31"/>
              <a:gd name="G35" fmla="?: 11500462 G34 0"/>
              <a:gd name="G36" fmla="?: G6 G35 G31"/>
              <a:gd name="G37" fmla="+- 21600 0 G36"/>
              <a:gd name="G38" fmla="?: G4 0 G33"/>
              <a:gd name="G39" fmla="?: 11500462 G38 G32"/>
              <a:gd name="G40" fmla="?: G6 G39 0"/>
              <a:gd name="G41" fmla="?: G4 G32 21600"/>
              <a:gd name="G42" fmla="?: G6 G41 G33"/>
              <a:gd name="T12" fmla="*/ 10800 w 21600"/>
              <a:gd name="T13" fmla="*/ 0 h 21600"/>
              <a:gd name="T14" fmla="*/ 5157 w 21600"/>
              <a:gd name="T15" fmla="*/ 11245 h 21600"/>
              <a:gd name="T16" fmla="*/ 10800 w 21600"/>
              <a:gd name="T17" fmla="*/ 10280 h 21600"/>
              <a:gd name="T18" fmla="*/ 16443 w 21600"/>
              <a:gd name="T19" fmla="*/ 1124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281" y="10840"/>
                </a:moveTo>
                <a:cubicBezTo>
                  <a:pt x="10280" y="10827"/>
                  <a:pt x="10280" y="10813"/>
                  <a:pt x="10280" y="10800"/>
                </a:cubicBezTo>
                <a:cubicBezTo>
                  <a:pt x="10280" y="10512"/>
                  <a:pt x="10512" y="10280"/>
                  <a:pt x="10800" y="10280"/>
                </a:cubicBezTo>
                <a:cubicBezTo>
                  <a:pt x="11087" y="10280"/>
                  <a:pt x="11320" y="10512"/>
                  <a:pt x="11320" y="10800"/>
                </a:cubicBezTo>
                <a:cubicBezTo>
                  <a:pt x="11320" y="10813"/>
                  <a:pt x="11319" y="10827"/>
                  <a:pt x="11318" y="10840"/>
                </a:cubicBezTo>
                <a:lnTo>
                  <a:pt x="21566" y="11650"/>
                </a:lnTo>
                <a:cubicBezTo>
                  <a:pt x="21588" y="11367"/>
                  <a:pt x="21600" y="11083"/>
                  <a:pt x="21600" y="10800"/>
                </a:cubicBezTo>
                <a:cubicBezTo>
                  <a:pt x="21600" y="4835"/>
                  <a:pt x="16764" y="0"/>
                  <a:pt x="10800" y="0"/>
                </a:cubicBezTo>
                <a:cubicBezTo>
                  <a:pt x="4835" y="0"/>
                  <a:pt x="0" y="4835"/>
                  <a:pt x="0" y="10800"/>
                </a:cubicBezTo>
                <a:cubicBezTo>
                  <a:pt x="-1" y="11083"/>
                  <a:pt x="11" y="11367"/>
                  <a:pt x="33" y="11650"/>
                </a:cubicBezTo>
                <a:close/>
              </a:path>
            </a:pathLst>
          </a:cu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5291" name="AutoShape 11"/>
          <p:cNvSpPr>
            <a:spLocks noChangeAspect="1" noChangeArrowheads="1"/>
          </p:cNvSpPr>
          <p:nvPr/>
        </p:nvSpPr>
        <p:spPr bwMode="auto">
          <a:xfrm rot="78784431">
            <a:off x="4610101" y="3306762"/>
            <a:ext cx="252412" cy="252413"/>
          </a:xfrm>
          <a:prstGeom prst="rtTriangle">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5292" name="Freeform 12"/>
          <p:cNvSpPr>
            <a:spLocks/>
          </p:cNvSpPr>
          <p:nvPr/>
        </p:nvSpPr>
        <p:spPr bwMode="auto">
          <a:xfrm>
            <a:off x="7451725" y="5300663"/>
            <a:ext cx="1223963" cy="865187"/>
          </a:xfrm>
          <a:custGeom>
            <a:avLst/>
            <a:gdLst>
              <a:gd name="T0" fmla="*/ 0 w 771"/>
              <a:gd name="T1" fmla="*/ 545 h 545"/>
              <a:gd name="T2" fmla="*/ 227 w 771"/>
              <a:gd name="T3" fmla="*/ 91 h 545"/>
              <a:gd name="T4" fmla="*/ 771 w 771"/>
              <a:gd name="T5" fmla="*/ 0 h 545"/>
            </a:gdLst>
            <a:ahLst/>
            <a:cxnLst>
              <a:cxn ang="0">
                <a:pos x="T0" y="T1"/>
              </a:cxn>
              <a:cxn ang="0">
                <a:pos x="T2" y="T3"/>
              </a:cxn>
              <a:cxn ang="0">
                <a:pos x="T4" y="T5"/>
              </a:cxn>
            </a:cxnLst>
            <a:rect l="0" t="0" r="r" b="b"/>
            <a:pathLst>
              <a:path w="771" h="545">
                <a:moveTo>
                  <a:pt x="0" y="545"/>
                </a:moveTo>
                <a:cubicBezTo>
                  <a:pt x="49" y="363"/>
                  <a:pt x="98" y="182"/>
                  <a:pt x="227" y="91"/>
                </a:cubicBezTo>
                <a:cubicBezTo>
                  <a:pt x="356" y="0"/>
                  <a:pt x="563" y="0"/>
                  <a:pt x="771"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5293" name="Freeform 13"/>
          <p:cNvSpPr>
            <a:spLocks/>
          </p:cNvSpPr>
          <p:nvPr/>
        </p:nvSpPr>
        <p:spPr bwMode="auto">
          <a:xfrm>
            <a:off x="2484438" y="333375"/>
            <a:ext cx="2584450" cy="2286000"/>
          </a:xfrm>
          <a:custGeom>
            <a:avLst/>
            <a:gdLst>
              <a:gd name="T0" fmla="*/ 0 w 1628"/>
              <a:gd name="T1" fmla="*/ 1315 h 1440"/>
              <a:gd name="T2" fmla="*/ 411 w 1628"/>
              <a:gd name="T3" fmla="*/ 1431 h 1440"/>
              <a:gd name="T4" fmla="*/ 940 w 1628"/>
              <a:gd name="T5" fmla="*/ 1371 h 1440"/>
              <a:gd name="T6" fmla="*/ 1241 w 1628"/>
              <a:gd name="T7" fmla="*/ 1176 h 1440"/>
              <a:gd name="T8" fmla="*/ 1576 w 1628"/>
              <a:gd name="T9" fmla="*/ 667 h 1440"/>
              <a:gd name="T10" fmla="*/ 1556 w 1628"/>
              <a:gd name="T11" fmla="*/ 279 h 1440"/>
              <a:gd name="T12" fmla="*/ 1451 w 1628"/>
              <a:gd name="T13" fmla="*/ 0 h 1440"/>
            </a:gdLst>
            <a:ahLst/>
            <a:cxnLst>
              <a:cxn ang="0">
                <a:pos x="T0" y="T1"/>
              </a:cxn>
              <a:cxn ang="0">
                <a:pos x="T2" y="T3"/>
              </a:cxn>
              <a:cxn ang="0">
                <a:pos x="T4" y="T5"/>
              </a:cxn>
              <a:cxn ang="0">
                <a:pos x="T6" y="T7"/>
              </a:cxn>
              <a:cxn ang="0">
                <a:pos x="T8" y="T9"/>
              </a:cxn>
              <a:cxn ang="0">
                <a:pos x="T10" y="T11"/>
              </a:cxn>
              <a:cxn ang="0">
                <a:pos x="T12" y="T13"/>
              </a:cxn>
            </a:cxnLst>
            <a:rect l="0" t="0" r="r" b="b"/>
            <a:pathLst>
              <a:path w="1628" h="1440">
                <a:moveTo>
                  <a:pt x="0" y="1315"/>
                </a:moveTo>
                <a:cubicBezTo>
                  <a:pt x="69" y="1334"/>
                  <a:pt x="254" y="1422"/>
                  <a:pt x="411" y="1431"/>
                </a:cubicBezTo>
                <a:cubicBezTo>
                  <a:pt x="568" y="1440"/>
                  <a:pt x="802" y="1413"/>
                  <a:pt x="940" y="1371"/>
                </a:cubicBezTo>
                <a:cubicBezTo>
                  <a:pt x="1078" y="1329"/>
                  <a:pt x="1135" y="1293"/>
                  <a:pt x="1241" y="1176"/>
                </a:cubicBezTo>
                <a:cubicBezTo>
                  <a:pt x="1347" y="1059"/>
                  <a:pt x="1524" y="816"/>
                  <a:pt x="1576" y="667"/>
                </a:cubicBezTo>
                <a:cubicBezTo>
                  <a:pt x="1628" y="518"/>
                  <a:pt x="1577" y="390"/>
                  <a:pt x="1556" y="279"/>
                </a:cubicBezTo>
                <a:cubicBezTo>
                  <a:pt x="1535" y="168"/>
                  <a:pt x="1473" y="58"/>
                  <a:pt x="1451"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5294" name="Freeform 14"/>
          <p:cNvSpPr>
            <a:spLocks/>
          </p:cNvSpPr>
          <p:nvPr/>
        </p:nvSpPr>
        <p:spPr bwMode="auto">
          <a:xfrm>
            <a:off x="2484438" y="333375"/>
            <a:ext cx="3346450" cy="3035300"/>
          </a:xfrm>
          <a:custGeom>
            <a:avLst/>
            <a:gdLst>
              <a:gd name="T0" fmla="*/ 0 w 2108"/>
              <a:gd name="T1" fmla="*/ 1905 h 1912"/>
              <a:gd name="T2" fmla="*/ 816 w 2108"/>
              <a:gd name="T3" fmla="*/ 1859 h 1912"/>
              <a:gd name="T4" fmla="*/ 1406 w 2108"/>
              <a:gd name="T5" fmla="*/ 1587 h 1912"/>
              <a:gd name="T6" fmla="*/ 1995 w 2108"/>
              <a:gd name="T7" fmla="*/ 771 h 1912"/>
              <a:gd name="T8" fmla="*/ 2086 w 2108"/>
              <a:gd name="T9" fmla="*/ 0 h 1912"/>
            </a:gdLst>
            <a:ahLst/>
            <a:cxnLst>
              <a:cxn ang="0">
                <a:pos x="T0" y="T1"/>
              </a:cxn>
              <a:cxn ang="0">
                <a:pos x="T2" y="T3"/>
              </a:cxn>
              <a:cxn ang="0">
                <a:pos x="T4" y="T5"/>
              </a:cxn>
              <a:cxn ang="0">
                <a:pos x="T6" y="T7"/>
              </a:cxn>
              <a:cxn ang="0">
                <a:pos x="T8" y="T9"/>
              </a:cxn>
            </a:cxnLst>
            <a:rect l="0" t="0" r="r" b="b"/>
            <a:pathLst>
              <a:path w="2108" h="1912">
                <a:moveTo>
                  <a:pt x="0" y="1905"/>
                </a:moveTo>
                <a:cubicBezTo>
                  <a:pt x="291" y="1908"/>
                  <a:pt x="582" y="1912"/>
                  <a:pt x="816" y="1859"/>
                </a:cubicBezTo>
                <a:cubicBezTo>
                  <a:pt x="1050" y="1806"/>
                  <a:pt x="1210" y="1768"/>
                  <a:pt x="1406" y="1587"/>
                </a:cubicBezTo>
                <a:cubicBezTo>
                  <a:pt x="1602" y="1406"/>
                  <a:pt x="1882" y="1035"/>
                  <a:pt x="1995" y="771"/>
                </a:cubicBezTo>
                <a:cubicBezTo>
                  <a:pt x="2108" y="507"/>
                  <a:pt x="2097" y="253"/>
                  <a:pt x="2086"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5295" name="Freeform 15"/>
          <p:cNvSpPr>
            <a:spLocks/>
          </p:cNvSpPr>
          <p:nvPr/>
        </p:nvSpPr>
        <p:spPr bwMode="auto">
          <a:xfrm>
            <a:off x="2484438" y="333375"/>
            <a:ext cx="4248150" cy="3995738"/>
          </a:xfrm>
          <a:custGeom>
            <a:avLst/>
            <a:gdLst>
              <a:gd name="T0" fmla="*/ 0 w 2676"/>
              <a:gd name="T1" fmla="*/ 2494 h 2517"/>
              <a:gd name="T2" fmla="*/ 816 w 2676"/>
              <a:gd name="T3" fmla="*/ 2449 h 2517"/>
              <a:gd name="T4" fmla="*/ 1496 w 2676"/>
              <a:gd name="T5" fmla="*/ 2087 h 2517"/>
              <a:gd name="T6" fmla="*/ 2404 w 2676"/>
              <a:gd name="T7" fmla="*/ 907 h 2517"/>
              <a:gd name="T8" fmla="*/ 2676 w 2676"/>
              <a:gd name="T9" fmla="*/ 0 h 2517"/>
            </a:gdLst>
            <a:ahLst/>
            <a:cxnLst>
              <a:cxn ang="0">
                <a:pos x="T0" y="T1"/>
              </a:cxn>
              <a:cxn ang="0">
                <a:pos x="T2" y="T3"/>
              </a:cxn>
              <a:cxn ang="0">
                <a:pos x="T4" y="T5"/>
              </a:cxn>
              <a:cxn ang="0">
                <a:pos x="T6" y="T7"/>
              </a:cxn>
              <a:cxn ang="0">
                <a:pos x="T8" y="T9"/>
              </a:cxn>
            </a:cxnLst>
            <a:rect l="0" t="0" r="r" b="b"/>
            <a:pathLst>
              <a:path w="2676" h="2517">
                <a:moveTo>
                  <a:pt x="0" y="2494"/>
                </a:moveTo>
                <a:cubicBezTo>
                  <a:pt x="294" y="2498"/>
                  <a:pt x="567" y="2517"/>
                  <a:pt x="816" y="2449"/>
                </a:cubicBezTo>
                <a:cubicBezTo>
                  <a:pt x="1065" y="2381"/>
                  <a:pt x="1231" y="2344"/>
                  <a:pt x="1496" y="2087"/>
                </a:cubicBezTo>
                <a:cubicBezTo>
                  <a:pt x="1761" y="1830"/>
                  <a:pt x="2207" y="1255"/>
                  <a:pt x="2404" y="907"/>
                </a:cubicBezTo>
                <a:cubicBezTo>
                  <a:pt x="2601" y="559"/>
                  <a:pt x="2649" y="272"/>
                  <a:pt x="2676"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5297" name="Freeform 17"/>
          <p:cNvSpPr>
            <a:spLocks/>
          </p:cNvSpPr>
          <p:nvPr/>
        </p:nvSpPr>
        <p:spPr bwMode="auto">
          <a:xfrm>
            <a:off x="2987675" y="333375"/>
            <a:ext cx="4752975" cy="5832475"/>
          </a:xfrm>
          <a:custGeom>
            <a:avLst/>
            <a:gdLst>
              <a:gd name="T0" fmla="*/ 2994 w 2994"/>
              <a:gd name="T1" fmla="*/ 0 h 3674"/>
              <a:gd name="T2" fmla="*/ 2495 w 2994"/>
              <a:gd name="T3" fmla="*/ 1134 h 3674"/>
              <a:gd name="T4" fmla="*/ 817 w 2994"/>
              <a:gd name="T5" fmla="*/ 3084 h 3674"/>
              <a:gd name="T6" fmla="*/ 0 w 2994"/>
              <a:gd name="T7" fmla="*/ 3674 h 3674"/>
            </a:gdLst>
            <a:ahLst/>
            <a:cxnLst>
              <a:cxn ang="0">
                <a:pos x="T0" y="T1"/>
              </a:cxn>
              <a:cxn ang="0">
                <a:pos x="T2" y="T3"/>
              </a:cxn>
              <a:cxn ang="0">
                <a:pos x="T4" y="T5"/>
              </a:cxn>
              <a:cxn ang="0">
                <a:pos x="T6" y="T7"/>
              </a:cxn>
            </a:cxnLst>
            <a:rect l="0" t="0" r="r" b="b"/>
            <a:pathLst>
              <a:path w="2994" h="3674">
                <a:moveTo>
                  <a:pt x="2994" y="0"/>
                </a:moveTo>
                <a:cubicBezTo>
                  <a:pt x="2926" y="310"/>
                  <a:pt x="2858" y="620"/>
                  <a:pt x="2495" y="1134"/>
                </a:cubicBezTo>
                <a:cubicBezTo>
                  <a:pt x="2132" y="1648"/>
                  <a:pt x="1233" y="2661"/>
                  <a:pt x="817" y="3084"/>
                </a:cubicBezTo>
                <a:cubicBezTo>
                  <a:pt x="401" y="3507"/>
                  <a:pt x="144" y="3583"/>
                  <a:pt x="0" y="3674"/>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5298" name="Freeform 18"/>
          <p:cNvSpPr>
            <a:spLocks/>
          </p:cNvSpPr>
          <p:nvPr/>
        </p:nvSpPr>
        <p:spPr bwMode="auto">
          <a:xfrm>
            <a:off x="4716463" y="1196975"/>
            <a:ext cx="3959225" cy="4968875"/>
          </a:xfrm>
          <a:custGeom>
            <a:avLst/>
            <a:gdLst>
              <a:gd name="T0" fmla="*/ 2494 w 2494"/>
              <a:gd name="T1" fmla="*/ 0 h 3130"/>
              <a:gd name="T2" fmla="*/ 1905 w 2494"/>
              <a:gd name="T3" fmla="*/ 952 h 3130"/>
              <a:gd name="T4" fmla="*/ 0 w 2494"/>
              <a:gd name="T5" fmla="*/ 3130 h 3130"/>
            </a:gdLst>
            <a:ahLst/>
            <a:cxnLst>
              <a:cxn ang="0">
                <a:pos x="T0" y="T1"/>
              </a:cxn>
              <a:cxn ang="0">
                <a:pos x="T2" y="T3"/>
              </a:cxn>
              <a:cxn ang="0">
                <a:pos x="T4" y="T5"/>
              </a:cxn>
            </a:cxnLst>
            <a:rect l="0" t="0" r="r" b="b"/>
            <a:pathLst>
              <a:path w="2494" h="3130">
                <a:moveTo>
                  <a:pt x="2494" y="0"/>
                </a:moveTo>
                <a:cubicBezTo>
                  <a:pt x="2407" y="215"/>
                  <a:pt x="2321" y="430"/>
                  <a:pt x="1905" y="952"/>
                </a:cubicBezTo>
                <a:cubicBezTo>
                  <a:pt x="1489" y="1474"/>
                  <a:pt x="744" y="2302"/>
                  <a:pt x="0" y="313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5300" name="Freeform 20"/>
          <p:cNvSpPr>
            <a:spLocks/>
          </p:cNvSpPr>
          <p:nvPr/>
        </p:nvSpPr>
        <p:spPr bwMode="auto">
          <a:xfrm>
            <a:off x="6156325" y="3860800"/>
            <a:ext cx="2519363" cy="2305050"/>
          </a:xfrm>
          <a:custGeom>
            <a:avLst/>
            <a:gdLst>
              <a:gd name="T0" fmla="*/ 0 w 1587"/>
              <a:gd name="T1" fmla="*/ 1452 h 1452"/>
              <a:gd name="T2" fmla="*/ 388 w 1587"/>
              <a:gd name="T3" fmla="*/ 823 h 1452"/>
              <a:gd name="T4" fmla="*/ 1031 w 1587"/>
              <a:gd name="T5" fmla="*/ 294 h 1452"/>
              <a:gd name="T6" fmla="*/ 1587 w 1587"/>
              <a:gd name="T7" fmla="*/ 0 h 1452"/>
            </a:gdLst>
            <a:ahLst/>
            <a:cxnLst>
              <a:cxn ang="0">
                <a:pos x="T0" y="T1"/>
              </a:cxn>
              <a:cxn ang="0">
                <a:pos x="T2" y="T3"/>
              </a:cxn>
              <a:cxn ang="0">
                <a:pos x="T4" y="T5"/>
              </a:cxn>
              <a:cxn ang="0">
                <a:pos x="T6" y="T7"/>
              </a:cxn>
            </a:cxnLst>
            <a:rect l="0" t="0" r="r" b="b"/>
            <a:pathLst>
              <a:path w="1587" h="1452">
                <a:moveTo>
                  <a:pt x="0" y="1452"/>
                </a:moveTo>
                <a:cubicBezTo>
                  <a:pt x="65" y="1347"/>
                  <a:pt x="216" y="1016"/>
                  <a:pt x="388" y="823"/>
                </a:cubicBezTo>
                <a:cubicBezTo>
                  <a:pt x="560" y="630"/>
                  <a:pt x="831" y="431"/>
                  <a:pt x="1031" y="294"/>
                </a:cubicBezTo>
                <a:cubicBezTo>
                  <a:pt x="1231" y="157"/>
                  <a:pt x="1471" y="61"/>
                  <a:pt x="1587"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5301" name="Text Box 21"/>
          <p:cNvSpPr txBox="1">
            <a:spLocks noChangeArrowheads="1"/>
          </p:cNvSpPr>
          <p:nvPr/>
        </p:nvSpPr>
        <p:spPr bwMode="auto">
          <a:xfrm>
            <a:off x="3348038" y="908050"/>
            <a:ext cx="43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sz="3200" b="1" smtClean="0">
                <a:solidFill>
                  <a:srgbClr val="00004C"/>
                </a:solidFill>
              </a:rPr>
              <a:t>L</a:t>
            </a:r>
            <a:endParaRPr lang="en-US" sz="3200" b="1" smtClean="0">
              <a:solidFill>
                <a:srgbClr val="00004C"/>
              </a:solidFill>
            </a:endParaRPr>
          </a:p>
        </p:txBody>
      </p:sp>
      <p:sp>
        <p:nvSpPr>
          <p:cNvPr id="225302" name="Text Box 22"/>
          <p:cNvSpPr txBox="1">
            <a:spLocks noChangeArrowheads="1"/>
          </p:cNvSpPr>
          <p:nvPr/>
        </p:nvSpPr>
        <p:spPr bwMode="auto">
          <a:xfrm>
            <a:off x="8172450" y="5586413"/>
            <a:ext cx="4778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sz="3200" b="1" smtClean="0">
                <a:solidFill>
                  <a:srgbClr val="00004C"/>
                </a:solidFill>
              </a:rPr>
              <a:t>H</a:t>
            </a:r>
            <a:endParaRPr lang="en-US" sz="3200" b="1" smtClean="0">
              <a:solidFill>
                <a:srgbClr val="00004C"/>
              </a:solidFill>
            </a:endParaRPr>
          </a:p>
        </p:txBody>
      </p:sp>
      <p:sp useBgFill="1">
        <p:nvSpPr>
          <p:cNvPr id="225303" name="Text Box 23"/>
          <p:cNvSpPr txBox="1">
            <a:spLocks noChangeArrowheads="1"/>
          </p:cNvSpPr>
          <p:nvPr/>
        </p:nvSpPr>
        <p:spPr bwMode="auto">
          <a:xfrm>
            <a:off x="4787900" y="5076825"/>
            <a:ext cx="2359025" cy="309563"/>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pPr fontAlgn="base">
              <a:spcBef>
                <a:spcPct val="0"/>
              </a:spcBef>
              <a:spcAft>
                <a:spcPct val="0"/>
              </a:spcAft>
            </a:pPr>
            <a:r>
              <a:rPr lang="en-GB" smtClean="0">
                <a:solidFill>
                  <a:srgbClr val="00004C"/>
                </a:solidFill>
              </a:rPr>
              <a:t>Track: moist at surface</a:t>
            </a:r>
            <a:endParaRPr lang="en-US" smtClean="0">
              <a:solidFill>
                <a:srgbClr val="00004C"/>
              </a:solidFill>
            </a:endParaRPr>
          </a:p>
        </p:txBody>
      </p:sp>
      <p:sp useBgFill="1">
        <p:nvSpPr>
          <p:cNvPr id="225305" name="Text Box 25"/>
          <p:cNvSpPr txBox="1">
            <a:spLocks noChangeArrowheads="1"/>
          </p:cNvSpPr>
          <p:nvPr/>
        </p:nvSpPr>
        <p:spPr bwMode="auto">
          <a:xfrm>
            <a:off x="325438" y="549275"/>
            <a:ext cx="2951162" cy="3887788"/>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lstStyle/>
          <a:p>
            <a:pPr fontAlgn="base">
              <a:spcBef>
                <a:spcPct val="50000"/>
              </a:spcBef>
              <a:spcAft>
                <a:spcPct val="0"/>
              </a:spcAft>
            </a:pPr>
            <a:r>
              <a:rPr lang="en-GB" b="1" smtClean="0">
                <a:solidFill>
                  <a:srgbClr val="00004C"/>
                </a:solidFill>
              </a:rPr>
              <a:t>Maritime Tropical (mT)</a:t>
            </a:r>
          </a:p>
          <a:p>
            <a:pPr fontAlgn="base">
              <a:spcBef>
                <a:spcPct val="50000"/>
              </a:spcBef>
              <a:spcAft>
                <a:spcPct val="0"/>
              </a:spcAft>
            </a:pPr>
            <a:r>
              <a:rPr lang="en-GB" b="1" smtClean="0">
                <a:solidFill>
                  <a:srgbClr val="00004C"/>
                </a:solidFill>
              </a:rPr>
              <a:t>Source:</a:t>
            </a:r>
            <a:r>
              <a:rPr lang="en-GB" smtClean="0">
                <a:solidFill>
                  <a:srgbClr val="00004C"/>
                </a:solidFill>
              </a:rPr>
              <a:t> warm tropical oceans</a:t>
            </a:r>
            <a:endParaRPr lang="en-GB" b="1" smtClean="0">
              <a:solidFill>
                <a:srgbClr val="00004C"/>
              </a:solidFill>
            </a:endParaRPr>
          </a:p>
          <a:p>
            <a:pPr fontAlgn="base">
              <a:spcBef>
                <a:spcPct val="50000"/>
              </a:spcBef>
              <a:spcAft>
                <a:spcPct val="0"/>
              </a:spcAft>
            </a:pPr>
            <a:r>
              <a:rPr lang="en-GB" b="1" smtClean="0">
                <a:solidFill>
                  <a:srgbClr val="00004C"/>
                </a:solidFill>
              </a:rPr>
              <a:t>Summer:</a:t>
            </a:r>
            <a:r>
              <a:rPr lang="en-GB" smtClean="0">
                <a:solidFill>
                  <a:srgbClr val="00004C"/>
                </a:solidFill>
              </a:rPr>
              <a:t> South</a:t>
            </a:r>
            <a:r>
              <a:rPr lang="en-US" smtClean="0">
                <a:solidFill>
                  <a:srgbClr val="00004C"/>
                </a:solidFill>
                <a:cs typeface="Arial" charset="0"/>
              </a:rPr>
              <a:t>­west winds; warm &amp; sunny inland. Low stratus clouds round west coast.</a:t>
            </a:r>
          </a:p>
          <a:p>
            <a:pPr fontAlgn="base">
              <a:spcBef>
                <a:spcPct val="50000"/>
              </a:spcBef>
              <a:spcAft>
                <a:spcPct val="0"/>
              </a:spcAft>
            </a:pPr>
            <a:r>
              <a:rPr lang="en-GB" b="1" smtClean="0">
                <a:solidFill>
                  <a:srgbClr val="00004C"/>
                </a:solidFill>
              </a:rPr>
              <a:t>Winter:</a:t>
            </a:r>
            <a:r>
              <a:rPr lang="en-GB" smtClean="0">
                <a:solidFill>
                  <a:srgbClr val="00004C"/>
                </a:solidFill>
              </a:rPr>
              <a:t> Stratus clouds/hill fog/drizzle clearing to the north</a:t>
            </a:r>
            <a:r>
              <a:rPr lang="en-US" smtClean="0">
                <a:solidFill>
                  <a:srgbClr val="00004C"/>
                </a:solidFill>
              </a:rPr>
              <a:t>­</a:t>
            </a:r>
            <a:r>
              <a:rPr lang="en-GB" smtClean="0">
                <a:solidFill>
                  <a:srgbClr val="00004C"/>
                </a:solidFill>
              </a:rPr>
              <a:t>east. Warm, muggy, with prolonged rainfall in westerly mountains.</a:t>
            </a:r>
          </a:p>
        </p:txBody>
      </p:sp>
      <p:sp>
        <p:nvSpPr>
          <p:cNvPr id="225306" name="Line 26"/>
          <p:cNvSpPr>
            <a:spLocks noChangeShapeType="1"/>
          </p:cNvSpPr>
          <p:nvPr/>
        </p:nvSpPr>
        <p:spPr bwMode="auto">
          <a:xfrm flipV="1">
            <a:off x="5508625" y="3933825"/>
            <a:ext cx="576263" cy="647700"/>
          </a:xfrm>
          <a:prstGeom prst="line">
            <a:avLst/>
          </a:prstGeom>
          <a:noFill/>
          <a:ln w="317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5307" name="AutoShape 27"/>
          <p:cNvSpPr>
            <a:spLocks noChangeAspect="1" noChangeArrowheads="1"/>
          </p:cNvSpPr>
          <p:nvPr/>
        </p:nvSpPr>
        <p:spPr bwMode="auto">
          <a:xfrm rot="16200000">
            <a:off x="4211638" y="3992563"/>
            <a:ext cx="252412" cy="252412"/>
          </a:xfrm>
          <a:prstGeom prst="rtTriangle">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5308" name="AutoShape 28"/>
          <p:cNvSpPr>
            <a:spLocks noChangeAspect="1" noChangeArrowheads="1"/>
          </p:cNvSpPr>
          <p:nvPr/>
        </p:nvSpPr>
        <p:spPr bwMode="auto">
          <a:xfrm rot="98747556">
            <a:off x="4500563" y="2492375"/>
            <a:ext cx="252412" cy="252413"/>
          </a:xfrm>
          <a:prstGeom prst="rtTriangle">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5309" name="AutoShape 29"/>
          <p:cNvSpPr>
            <a:spLocks noChangeAspect="1" noChangeArrowheads="1"/>
          </p:cNvSpPr>
          <p:nvPr/>
        </p:nvSpPr>
        <p:spPr bwMode="auto">
          <a:xfrm rot="98309128">
            <a:off x="4187825" y="1773238"/>
            <a:ext cx="252413" cy="252412"/>
          </a:xfrm>
          <a:prstGeom prst="rtTriangle">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5310" name="AutoShape 30"/>
          <p:cNvSpPr>
            <a:spLocks noChangeAspect="1" noChangeArrowheads="1"/>
          </p:cNvSpPr>
          <p:nvPr/>
        </p:nvSpPr>
        <p:spPr bwMode="auto">
          <a:xfrm rot="16626775">
            <a:off x="3548063" y="4545013"/>
            <a:ext cx="252412" cy="252412"/>
          </a:xfrm>
          <a:prstGeom prst="rtTriangle">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5311" name="AutoShape 31"/>
          <p:cNvSpPr>
            <a:spLocks noChangeAspect="1" noChangeArrowheads="1"/>
          </p:cNvSpPr>
          <p:nvPr/>
        </p:nvSpPr>
        <p:spPr bwMode="auto">
          <a:xfrm rot="38184159">
            <a:off x="2692400" y="5121275"/>
            <a:ext cx="252413" cy="252413"/>
          </a:xfrm>
          <a:prstGeom prst="rtTriangle">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5312" name="AutoShape 32"/>
          <p:cNvSpPr>
            <a:spLocks noChangeArrowheads="1"/>
          </p:cNvSpPr>
          <p:nvPr/>
        </p:nvSpPr>
        <p:spPr bwMode="auto">
          <a:xfrm rot="1197368">
            <a:off x="4572000" y="1181100"/>
            <a:ext cx="252413" cy="252413"/>
          </a:xfrm>
          <a:custGeom>
            <a:avLst/>
            <a:gdLst>
              <a:gd name="G0" fmla="+- 520 0 0"/>
              <a:gd name="G1" fmla="+- 11500462 0 0"/>
              <a:gd name="G2" fmla="+- 0 0 11500462"/>
              <a:gd name="T0" fmla="*/ 0 256 1"/>
              <a:gd name="T1" fmla="*/ 180 256 1"/>
              <a:gd name="G3" fmla="+- 11500462 T0 T1"/>
              <a:gd name="T2" fmla="*/ 0 256 1"/>
              <a:gd name="T3" fmla="*/ 90 256 1"/>
              <a:gd name="G4" fmla="+- 11500462 T2 T3"/>
              <a:gd name="G5" fmla="*/ G4 2 1"/>
              <a:gd name="T4" fmla="*/ 90 256 1"/>
              <a:gd name="T5" fmla="*/ 0 256 1"/>
              <a:gd name="G6" fmla="+- 11500462 T4 T5"/>
              <a:gd name="G7" fmla="*/ G6 2 1"/>
              <a:gd name="G8" fmla="abs 115004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20"/>
              <a:gd name="G18" fmla="*/ 520 1 2"/>
              <a:gd name="G19" fmla="+- G18 5400 0"/>
              <a:gd name="G20" fmla="cos G19 11500462"/>
              <a:gd name="G21" fmla="sin G19 11500462"/>
              <a:gd name="G22" fmla="+- G20 10800 0"/>
              <a:gd name="G23" fmla="+- G21 10800 0"/>
              <a:gd name="G24" fmla="+- 10800 0 G20"/>
              <a:gd name="G25" fmla="+- 520 10800 0"/>
              <a:gd name="G26" fmla="?: G9 G17 G25"/>
              <a:gd name="G27" fmla="?: G9 0 21600"/>
              <a:gd name="G28" fmla="cos 10800 11500462"/>
              <a:gd name="G29" fmla="sin 10800 11500462"/>
              <a:gd name="G30" fmla="sin 520 11500462"/>
              <a:gd name="G31" fmla="+- G28 10800 0"/>
              <a:gd name="G32" fmla="+- G29 10800 0"/>
              <a:gd name="G33" fmla="+- G30 10800 0"/>
              <a:gd name="G34" fmla="?: G4 0 G31"/>
              <a:gd name="G35" fmla="?: 11500462 G34 0"/>
              <a:gd name="G36" fmla="?: G6 G35 G31"/>
              <a:gd name="G37" fmla="+- 21600 0 G36"/>
              <a:gd name="G38" fmla="?: G4 0 G33"/>
              <a:gd name="G39" fmla="?: 11500462 G38 G32"/>
              <a:gd name="G40" fmla="?: G6 G39 0"/>
              <a:gd name="G41" fmla="?: G4 G32 21600"/>
              <a:gd name="G42" fmla="?: G6 G41 G33"/>
              <a:gd name="T12" fmla="*/ 10800 w 21600"/>
              <a:gd name="T13" fmla="*/ 0 h 21600"/>
              <a:gd name="T14" fmla="*/ 5157 w 21600"/>
              <a:gd name="T15" fmla="*/ 11245 h 21600"/>
              <a:gd name="T16" fmla="*/ 10800 w 21600"/>
              <a:gd name="T17" fmla="*/ 10280 h 21600"/>
              <a:gd name="T18" fmla="*/ 16443 w 21600"/>
              <a:gd name="T19" fmla="*/ 1124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281" y="10840"/>
                </a:moveTo>
                <a:cubicBezTo>
                  <a:pt x="10280" y="10827"/>
                  <a:pt x="10280" y="10813"/>
                  <a:pt x="10280" y="10800"/>
                </a:cubicBezTo>
                <a:cubicBezTo>
                  <a:pt x="10280" y="10512"/>
                  <a:pt x="10512" y="10280"/>
                  <a:pt x="10800" y="10280"/>
                </a:cubicBezTo>
                <a:cubicBezTo>
                  <a:pt x="11087" y="10280"/>
                  <a:pt x="11320" y="10512"/>
                  <a:pt x="11320" y="10800"/>
                </a:cubicBezTo>
                <a:cubicBezTo>
                  <a:pt x="11320" y="10813"/>
                  <a:pt x="11319" y="10827"/>
                  <a:pt x="11318" y="10840"/>
                </a:cubicBezTo>
                <a:lnTo>
                  <a:pt x="21566" y="11650"/>
                </a:lnTo>
                <a:cubicBezTo>
                  <a:pt x="21588" y="11367"/>
                  <a:pt x="21600" y="11083"/>
                  <a:pt x="21600" y="10800"/>
                </a:cubicBezTo>
                <a:cubicBezTo>
                  <a:pt x="21600" y="4835"/>
                  <a:pt x="16764" y="0"/>
                  <a:pt x="10800" y="0"/>
                </a:cubicBezTo>
                <a:cubicBezTo>
                  <a:pt x="4835" y="0"/>
                  <a:pt x="0" y="4835"/>
                  <a:pt x="0" y="10800"/>
                </a:cubicBezTo>
                <a:cubicBezTo>
                  <a:pt x="-1" y="11083"/>
                  <a:pt x="11" y="11367"/>
                  <a:pt x="33" y="11650"/>
                </a:cubicBezTo>
                <a:close/>
              </a:path>
            </a:pathLst>
          </a:cu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5313" name="AutoShape 33"/>
          <p:cNvSpPr>
            <a:spLocks noChangeArrowheads="1"/>
          </p:cNvSpPr>
          <p:nvPr/>
        </p:nvSpPr>
        <p:spPr bwMode="auto">
          <a:xfrm rot="1197368">
            <a:off x="6048375" y="1595438"/>
            <a:ext cx="252413" cy="252412"/>
          </a:xfrm>
          <a:custGeom>
            <a:avLst/>
            <a:gdLst>
              <a:gd name="G0" fmla="+- 520 0 0"/>
              <a:gd name="G1" fmla="+- 11500462 0 0"/>
              <a:gd name="G2" fmla="+- 0 0 11500462"/>
              <a:gd name="T0" fmla="*/ 0 256 1"/>
              <a:gd name="T1" fmla="*/ 180 256 1"/>
              <a:gd name="G3" fmla="+- 11500462 T0 T1"/>
              <a:gd name="T2" fmla="*/ 0 256 1"/>
              <a:gd name="T3" fmla="*/ 90 256 1"/>
              <a:gd name="G4" fmla="+- 11500462 T2 T3"/>
              <a:gd name="G5" fmla="*/ G4 2 1"/>
              <a:gd name="T4" fmla="*/ 90 256 1"/>
              <a:gd name="T5" fmla="*/ 0 256 1"/>
              <a:gd name="G6" fmla="+- 11500462 T4 T5"/>
              <a:gd name="G7" fmla="*/ G6 2 1"/>
              <a:gd name="G8" fmla="abs 115004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20"/>
              <a:gd name="G18" fmla="*/ 520 1 2"/>
              <a:gd name="G19" fmla="+- G18 5400 0"/>
              <a:gd name="G20" fmla="cos G19 11500462"/>
              <a:gd name="G21" fmla="sin G19 11500462"/>
              <a:gd name="G22" fmla="+- G20 10800 0"/>
              <a:gd name="G23" fmla="+- G21 10800 0"/>
              <a:gd name="G24" fmla="+- 10800 0 G20"/>
              <a:gd name="G25" fmla="+- 520 10800 0"/>
              <a:gd name="G26" fmla="?: G9 G17 G25"/>
              <a:gd name="G27" fmla="?: G9 0 21600"/>
              <a:gd name="G28" fmla="cos 10800 11500462"/>
              <a:gd name="G29" fmla="sin 10800 11500462"/>
              <a:gd name="G30" fmla="sin 520 11500462"/>
              <a:gd name="G31" fmla="+- G28 10800 0"/>
              <a:gd name="G32" fmla="+- G29 10800 0"/>
              <a:gd name="G33" fmla="+- G30 10800 0"/>
              <a:gd name="G34" fmla="?: G4 0 G31"/>
              <a:gd name="G35" fmla="?: 11500462 G34 0"/>
              <a:gd name="G36" fmla="?: G6 G35 G31"/>
              <a:gd name="G37" fmla="+- 21600 0 G36"/>
              <a:gd name="G38" fmla="?: G4 0 G33"/>
              <a:gd name="G39" fmla="?: 11500462 G38 G32"/>
              <a:gd name="G40" fmla="?: G6 G39 0"/>
              <a:gd name="G41" fmla="?: G4 G32 21600"/>
              <a:gd name="G42" fmla="?: G6 G41 G33"/>
              <a:gd name="T12" fmla="*/ 10800 w 21600"/>
              <a:gd name="T13" fmla="*/ 0 h 21600"/>
              <a:gd name="T14" fmla="*/ 5157 w 21600"/>
              <a:gd name="T15" fmla="*/ 11245 h 21600"/>
              <a:gd name="T16" fmla="*/ 10800 w 21600"/>
              <a:gd name="T17" fmla="*/ 10280 h 21600"/>
              <a:gd name="T18" fmla="*/ 16443 w 21600"/>
              <a:gd name="T19" fmla="*/ 1124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281" y="10840"/>
                </a:moveTo>
                <a:cubicBezTo>
                  <a:pt x="10280" y="10827"/>
                  <a:pt x="10280" y="10813"/>
                  <a:pt x="10280" y="10800"/>
                </a:cubicBezTo>
                <a:cubicBezTo>
                  <a:pt x="10280" y="10512"/>
                  <a:pt x="10512" y="10280"/>
                  <a:pt x="10800" y="10280"/>
                </a:cubicBezTo>
                <a:cubicBezTo>
                  <a:pt x="11087" y="10280"/>
                  <a:pt x="11320" y="10512"/>
                  <a:pt x="11320" y="10800"/>
                </a:cubicBezTo>
                <a:cubicBezTo>
                  <a:pt x="11320" y="10813"/>
                  <a:pt x="11319" y="10827"/>
                  <a:pt x="11318" y="10840"/>
                </a:cubicBezTo>
                <a:lnTo>
                  <a:pt x="21566" y="11650"/>
                </a:lnTo>
                <a:cubicBezTo>
                  <a:pt x="21588" y="11367"/>
                  <a:pt x="21600" y="11083"/>
                  <a:pt x="21600" y="10800"/>
                </a:cubicBezTo>
                <a:cubicBezTo>
                  <a:pt x="21600" y="4835"/>
                  <a:pt x="16764" y="0"/>
                  <a:pt x="10800" y="0"/>
                </a:cubicBezTo>
                <a:cubicBezTo>
                  <a:pt x="4835" y="0"/>
                  <a:pt x="0" y="4835"/>
                  <a:pt x="0" y="10800"/>
                </a:cubicBezTo>
                <a:cubicBezTo>
                  <a:pt x="-1" y="11083"/>
                  <a:pt x="11" y="11367"/>
                  <a:pt x="33" y="11650"/>
                </a:cubicBezTo>
                <a:close/>
              </a:path>
            </a:pathLst>
          </a:cu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5314" name="AutoShape 34"/>
          <p:cNvSpPr>
            <a:spLocks noChangeArrowheads="1"/>
          </p:cNvSpPr>
          <p:nvPr/>
        </p:nvSpPr>
        <p:spPr bwMode="auto">
          <a:xfrm rot="1753777">
            <a:off x="6911975" y="2039938"/>
            <a:ext cx="252413" cy="252412"/>
          </a:xfrm>
          <a:custGeom>
            <a:avLst/>
            <a:gdLst>
              <a:gd name="G0" fmla="+- 520 0 0"/>
              <a:gd name="G1" fmla="+- 11500462 0 0"/>
              <a:gd name="G2" fmla="+- 0 0 11500462"/>
              <a:gd name="T0" fmla="*/ 0 256 1"/>
              <a:gd name="T1" fmla="*/ 180 256 1"/>
              <a:gd name="G3" fmla="+- 11500462 T0 T1"/>
              <a:gd name="T2" fmla="*/ 0 256 1"/>
              <a:gd name="T3" fmla="*/ 90 256 1"/>
              <a:gd name="G4" fmla="+- 11500462 T2 T3"/>
              <a:gd name="G5" fmla="*/ G4 2 1"/>
              <a:gd name="T4" fmla="*/ 90 256 1"/>
              <a:gd name="T5" fmla="*/ 0 256 1"/>
              <a:gd name="G6" fmla="+- 11500462 T4 T5"/>
              <a:gd name="G7" fmla="*/ G6 2 1"/>
              <a:gd name="G8" fmla="abs 115004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20"/>
              <a:gd name="G18" fmla="*/ 520 1 2"/>
              <a:gd name="G19" fmla="+- G18 5400 0"/>
              <a:gd name="G20" fmla="cos G19 11500462"/>
              <a:gd name="G21" fmla="sin G19 11500462"/>
              <a:gd name="G22" fmla="+- G20 10800 0"/>
              <a:gd name="G23" fmla="+- G21 10800 0"/>
              <a:gd name="G24" fmla="+- 10800 0 G20"/>
              <a:gd name="G25" fmla="+- 520 10800 0"/>
              <a:gd name="G26" fmla="?: G9 G17 G25"/>
              <a:gd name="G27" fmla="?: G9 0 21600"/>
              <a:gd name="G28" fmla="cos 10800 11500462"/>
              <a:gd name="G29" fmla="sin 10800 11500462"/>
              <a:gd name="G30" fmla="sin 520 11500462"/>
              <a:gd name="G31" fmla="+- G28 10800 0"/>
              <a:gd name="G32" fmla="+- G29 10800 0"/>
              <a:gd name="G33" fmla="+- G30 10800 0"/>
              <a:gd name="G34" fmla="?: G4 0 G31"/>
              <a:gd name="G35" fmla="?: 11500462 G34 0"/>
              <a:gd name="G36" fmla="?: G6 G35 G31"/>
              <a:gd name="G37" fmla="+- 21600 0 G36"/>
              <a:gd name="G38" fmla="?: G4 0 G33"/>
              <a:gd name="G39" fmla="?: 11500462 G38 G32"/>
              <a:gd name="G40" fmla="?: G6 G39 0"/>
              <a:gd name="G41" fmla="?: G4 G32 21600"/>
              <a:gd name="G42" fmla="?: G6 G41 G33"/>
              <a:gd name="T12" fmla="*/ 10800 w 21600"/>
              <a:gd name="T13" fmla="*/ 0 h 21600"/>
              <a:gd name="T14" fmla="*/ 5157 w 21600"/>
              <a:gd name="T15" fmla="*/ 11245 h 21600"/>
              <a:gd name="T16" fmla="*/ 10800 w 21600"/>
              <a:gd name="T17" fmla="*/ 10280 h 21600"/>
              <a:gd name="T18" fmla="*/ 16443 w 21600"/>
              <a:gd name="T19" fmla="*/ 1124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281" y="10840"/>
                </a:moveTo>
                <a:cubicBezTo>
                  <a:pt x="10280" y="10827"/>
                  <a:pt x="10280" y="10813"/>
                  <a:pt x="10280" y="10800"/>
                </a:cubicBezTo>
                <a:cubicBezTo>
                  <a:pt x="10280" y="10512"/>
                  <a:pt x="10512" y="10280"/>
                  <a:pt x="10800" y="10280"/>
                </a:cubicBezTo>
                <a:cubicBezTo>
                  <a:pt x="11087" y="10280"/>
                  <a:pt x="11320" y="10512"/>
                  <a:pt x="11320" y="10800"/>
                </a:cubicBezTo>
                <a:cubicBezTo>
                  <a:pt x="11320" y="10813"/>
                  <a:pt x="11319" y="10827"/>
                  <a:pt x="11318" y="10840"/>
                </a:cubicBezTo>
                <a:lnTo>
                  <a:pt x="21566" y="11650"/>
                </a:lnTo>
                <a:cubicBezTo>
                  <a:pt x="21588" y="11367"/>
                  <a:pt x="21600" y="11083"/>
                  <a:pt x="21600" y="10800"/>
                </a:cubicBezTo>
                <a:cubicBezTo>
                  <a:pt x="21600" y="4835"/>
                  <a:pt x="16764" y="0"/>
                  <a:pt x="10800" y="0"/>
                </a:cubicBezTo>
                <a:cubicBezTo>
                  <a:pt x="4835" y="0"/>
                  <a:pt x="0" y="4835"/>
                  <a:pt x="0" y="10800"/>
                </a:cubicBezTo>
                <a:cubicBezTo>
                  <a:pt x="-1" y="11083"/>
                  <a:pt x="11" y="11367"/>
                  <a:pt x="33" y="11650"/>
                </a:cubicBezTo>
                <a:close/>
              </a:path>
            </a:pathLst>
          </a:cu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5315" name="AutoShape 35"/>
          <p:cNvSpPr>
            <a:spLocks noChangeArrowheads="1"/>
          </p:cNvSpPr>
          <p:nvPr/>
        </p:nvSpPr>
        <p:spPr bwMode="auto">
          <a:xfrm rot="2197061">
            <a:off x="7740650" y="2600325"/>
            <a:ext cx="252413" cy="252413"/>
          </a:xfrm>
          <a:custGeom>
            <a:avLst/>
            <a:gdLst>
              <a:gd name="G0" fmla="+- 520 0 0"/>
              <a:gd name="G1" fmla="+- 11500462 0 0"/>
              <a:gd name="G2" fmla="+- 0 0 11500462"/>
              <a:gd name="T0" fmla="*/ 0 256 1"/>
              <a:gd name="T1" fmla="*/ 180 256 1"/>
              <a:gd name="G3" fmla="+- 11500462 T0 T1"/>
              <a:gd name="T2" fmla="*/ 0 256 1"/>
              <a:gd name="T3" fmla="*/ 90 256 1"/>
              <a:gd name="G4" fmla="+- 11500462 T2 T3"/>
              <a:gd name="G5" fmla="*/ G4 2 1"/>
              <a:gd name="T4" fmla="*/ 90 256 1"/>
              <a:gd name="T5" fmla="*/ 0 256 1"/>
              <a:gd name="G6" fmla="+- 11500462 T4 T5"/>
              <a:gd name="G7" fmla="*/ G6 2 1"/>
              <a:gd name="G8" fmla="abs 115004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20"/>
              <a:gd name="G18" fmla="*/ 520 1 2"/>
              <a:gd name="G19" fmla="+- G18 5400 0"/>
              <a:gd name="G20" fmla="cos G19 11500462"/>
              <a:gd name="G21" fmla="sin G19 11500462"/>
              <a:gd name="G22" fmla="+- G20 10800 0"/>
              <a:gd name="G23" fmla="+- G21 10800 0"/>
              <a:gd name="G24" fmla="+- 10800 0 G20"/>
              <a:gd name="G25" fmla="+- 520 10800 0"/>
              <a:gd name="G26" fmla="?: G9 G17 G25"/>
              <a:gd name="G27" fmla="?: G9 0 21600"/>
              <a:gd name="G28" fmla="cos 10800 11500462"/>
              <a:gd name="G29" fmla="sin 10800 11500462"/>
              <a:gd name="G30" fmla="sin 520 11500462"/>
              <a:gd name="G31" fmla="+- G28 10800 0"/>
              <a:gd name="G32" fmla="+- G29 10800 0"/>
              <a:gd name="G33" fmla="+- G30 10800 0"/>
              <a:gd name="G34" fmla="?: G4 0 G31"/>
              <a:gd name="G35" fmla="?: 11500462 G34 0"/>
              <a:gd name="G36" fmla="?: G6 G35 G31"/>
              <a:gd name="G37" fmla="+- 21600 0 G36"/>
              <a:gd name="G38" fmla="?: G4 0 G33"/>
              <a:gd name="G39" fmla="?: 11500462 G38 G32"/>
              <a:gd name="G40" fmla="?: G6 G39 0"/>
              <a:gd name="G41" fmla="?: G4 G32 21600"/>
              <a:gd name="G42" fmla="?: G6 G41 G33"/>
              <a:gd name="T12" fmla="*/ 10800 w 21600"/>
              <a:gd name="T13" fmla="*/ 0 h 21600"/>
              <a:gd name="T14" fmla="*/ 5157 w 21600"/>
              <a:gd name="T15" fmla="*/ 11245 h 21600"/>
              <a:gd name="T16" fmla="*/ 10800 w 21600"/>
              <a:gd name="T17" fmla="*/ 10280 h 21600"/>
              <a:gd name="T18" fmla="*/ 16443 w 21600"/>
              <a:gd name="T19" fmla="*/ 1124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281" y="10840"/>
                </a:moveTo>
                <a:cubicBezTo>
                  <a:pt x="10280" y="10827"/>
                  <a:pt x="10280" y="10813"/>
                  <a:pt x="10280" y="10800"/>
                </a:cubicBezTo>
                <a:cubicBezTo>
                  <a:pt x="10280" y="10512"/>
                  <a:pt x="10512" y="10280"/>
                  <a:pt x="10800" y="10280"/>
                </a:cubicBezTo>
                <a:cubicBezTo>
                  <a:pt x="11087" y="10280"/>
                  <a:pt x="11320" y="10512"/>
                  <a:pt x="11320" y="10800"/>
                </a:cubicBezTo>
                <a:cubicBezTo>
                  <a:pt x="11320" y="10813"/>
                  <a:pt x="11319" y="10827"/>
                  <a:pt x="11318" y="10840"/>
                </a:cubicBezTo>
                <a:lnTo>
                  <a:pt x="21566" y="11650"/>
                </a:lnTo>
                <a:cubicBezTo>
                  <a:pt x="21588" y="11367"/>
                  <a:pt x="21600" y="11083"/>
                  <a:pt x="21600" y="10800"/>
                </a:cubicBezTo>
                <a:cubicBezTo>
                  <a:pt x="21600" y="4835"/>
                  <a:pt x="16764" y="0"/>
                  <a:pt x="10800" y="0"/>
                </a:cubicBezTo>
                <a:cubicBezTo>
                  <a:pt x="4835" y="0"/>
                  <a:pt x="0" y="4835"/>
                  <a:pt x="0" y="10800"/>
                </a:cubicBezTo>
                <a:cubicBezTo>
                  <a:pt x="-1" y="11083"/>
                  <a:pt x="11" y="11367"/>
                  <a:pt x="33" y="11650"/>
                </a:cubicBezTo>
                <a:close/>
              </a:path>
            </a:pathLst>
          </a:cu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Tree>
    <p:extLst>
      <p:ext uri="{BB962C8B-B14F-4D97-AF65-F5344CB8AC3E}">
        <p14:creationId xmlns:p14="http://schemas.microsoft.com/office/powerpoint/2010/main" val="617660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2" name="Picture 4" descr="TropicalMaritime-modis-0406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36525"/>
            <a:ext cx="6172200" cy="617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163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algn="l"/>
            <a:r>
              <a:rPr lang="en-GB" sz="2800"/>
              <a:t>Continental Tropical (cT)</a:t>
            </a:r>
          </a:p>
        </p:txBody>
      </p:sp>
      <p:sp>
        <p:nvSpPr>
          <p:cNvPr id="217091" name="Rectangle 3"/>
          <p:cNvSpPr>
            <a:spLocks noGrp="1" noChangeArrowheads="1"/>
          </p:cNvSpPr>
          <p:nvPr>
            <p:ph type="body" sz="half" idx="1"/>
          </p:nvPr>
        </p:nvSpPr>
        <p:spPr>
          <a:xfrm>
            <a:off x="457200" y="1341438"/>
            <a:ext cx="4038600" cy="4895850"/>
          </a:xfrm>
        </p:spPr>
        <p:txBody>
          <a:bodyPr/>
          <a:lstStyle/>
          <a:p>
            <a:pPr marL="0" indent="0">
              <a:lnSpc>
                <a:spcPct val="90000"/>
              </a:lnSpc>
              <a:spcBef>
                <a:spcPct val="40000"/>
              </a:spcBef>
              <a:buFontTx/>
              <a:buNone/>
            </a:pPr>
            <a:r>
              <a:rPr lang="en-GB" sz="2000"/>
              <a:t>Origin: Continental parts of subtropical high pressure cells (e.g. </a:t>
            </a:r>
            <a:r>
              <a:rPr lang="en-GB" sz="2000">
                <a:solidFill>
                  <a:schemeClr val="accent2"/>
                </a:solidFill>
              </a:rPr>
              <a:t>north Africa</a:t>
            </a:r>
            <a:r>
              <a:rPr lang="en-GB" sz="2000"/>
              <a:t>) or regions of generally light, variable winds &amp; subsidence in upper troposphere over major landmasses during summer (e.g. </a:t>
            </a:r>
            <a:r>
              <a:rPr lang="en-GB" sz="2000">
                <a:solidFill>
                  <a:schemeClr val="accent2"/>
                </a:solidFill>
              </a:rPr>
              <a:t>central Asia</a:t>
            </a:r>
            <a:r>
              <a:rPr lang="en-GB" sz="2000"/>
              <a:t>). </a:t>
            </a:r>
          </a:p>
          <a:p>
            <a:pPr marL="0" indent="0">
              <a:lnSpc>
                <a:spcPct val="90000"/>
              </a:lnSpc>
              <a:spcBef>
                <a:spcPct val="40000"/>
              </a:spcBef>
              <a:buFontTx/>
              <a:buNone/>
            </a:pPr>
            <a:r>
              <a:rPr lang="en-GB" sz="2000"/>
              <a:t>Strong solar heating of land mass results in unstable stratification and strong convection. Low humidity coupled with subsidence means limits cloud development and preciptitation.</a:t>
            </a:r>
          </a:p>
          <a:p>
            <a:pPr marL="0" indent="0">
              <a:lnSpc>
                <a:spcPct val="90000"/>
              </a:lnSpc>
              <a:spcBef>
                <a:spcPct val="40000"/>
              </a:spcBef>
              <a:buFontTx/>
              <a:buNone/>
            </a:pPr>
            <a:r>
              <a:rPr lang="en-GB" sz="2000"/>
              <a:t>In the northern hemisphere winter, north Africa is the only source of </a:t>
            </a:r>
            <a:r>
              <a:rPr lang="en-GB" sz="2000" b="1"/>
              <a:t>cT</a:t>
            </a:r>
            <a:r>
              <a:rPr lang="en-GB" sz="2000"/>
              <a:t>.</a:t>
            </a:r>
          </a:p>
        </p:txBody>
      </p:sp>
      <p:sp>
        <p:nvSpPr>
          <p:cNvPr id="217092" name="Rectangle 4"/>
          <p:cNvSpPr>
            <a:spLocks noGrp="1" noChangeArrowheads="1"/>
          </p:cNvSpPr>
          <p:nvPr>
            <p:ph type="body" sz="half" idx="2"/>
          </p:nvPr>
        </p:nvSpPr>
        <p:spPr>
          <a:xfrm>
            <a:off x="4648200" y="1341438"/>
            <a:ext cx="4038600" cy="4895850"/>
          </a:xfrm>
        </p:spPr>
        <p:txBody>
          <a:bodyPr/>
          <a:lstStyle/>
          <a:p>
            <a:pPr marL="0" indent="0">
              <a:lnSpc>
                <a:spcPct val="90000"/>
              </a:lnSpc>
              <a:buFontTx/>
              <a:buNone/>
            </a:pPr>
            <a:r>
              <a:rPr lang="en-GB" sz="2000"/>
              <a:t>Modification during transit over water (e.g. from N. Africa moving over Mediterranean into Europe): picks up lots of water vapour, lowering the density of humidified air and triggering strong convection. Large cumulus and thunderstorms form.</a:t>
            </a:r>
          </a:p>
        </p:txBody>
      </p:sp>
    </p:spTree>
    <p:extLst>
      <p:ext uri="{BB962C8B-B14F-4D97-AF65-F5344CB8AC3E}">
        <p14:creationId xmlns:p14="http://schemas.microsoft.com/office/powerpoint/2010/main" val="723926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8" name="Picture 4" descr="uk2"/>
          <p:cNvPicPr>
            <a:picLocks noChangeAspect="1" noChangeArrowheads="1"/>
          </p:cNvPicPr>
          <p:nvPr/>
        </p:nvPicPr>
        <p:blipFill>
          <a:blip r:embed="rId2" cstate="print">
            <a:clrChange>
              <a:clrFrom>
                <a:srgbClr val="A4F8FD"/>
              </a:clrFrom>
              <a:clrTo>
                <a:srgbClr val="A4F8FD">
                  <a:alpha val="0"/>
                </a:srgbClr>
              </a:clrTo>
            </a:clrChange>
            <a:extLst>
              <a:ext uri="{28A0092B-C50C-407E-A947-70E740481C1C}">
                <a14:useLocalDpi xmlns:a14="http://schemas.microsoft.com/office/drawing/2010/main" val="0"/>
              </a:ext>
            </a:extLst>
          </a:blip>
          <a:srcRect/>
          <a:stretch>
            <a:fillRect/>
          </a:stretch>
        </p:blipFill>
        <p:spPr bwMode="auto">
          <a:xfrm>
            <a:off x="5003800" y="1341438"/>
            <a:ext cx="1941513" cy="2374900"/>
          </a:xfrm>
          <a:prstGeom prst="rect">
            <a:avLst/>
          </a:prstGeom>
          <a:noFill/>
          <a:extLst>
            <a:ext uri="{909E8E84-426E-40DD-AFC4-6F175D3DCCD1}">
              <a14:hiddenFill xmlns:a14="http://schemas.microsoft.com/office/drawing/2010/main">
                <a:solidFill>
                  <a:srgbClr val="FFFFFF"/>
                </a:solidFill>
              </a14:hiddenFill>
            </a:ext>
          </a:extLst>
        </p:spPr>
      </p:pic>
      <p:sp>
        <p:nvSpPr>
          <p:cNvPr id="226309" name="Rectangle 5"/>
          <p:cNvSpPr>
            <a:spLocks noChangeArrowheads="1"/>
          </p:cNvSpPr>
          <p:nvPr/>
        </p:nvSpPr>
        <p:spPr bwMode="auto">
          <a:xfrm>
            <a:off x="2484438" y="333375"/>
            <a:ext cx="6191250" cy="58324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6310" name="Oval 6"/>
          <p:cNvSpPr>
            <a:spLocks noChangeArrowheads="1"/>
          </p:cNvSpPr>
          <p:nvPr/>
        </p:nvSpPr>
        <p:spPr bwMode="auto">
          <a:xfrm rot="3799846">
            <a:off x="2808288" y="4976813"/>
            <a:ext cx="1081087" cy="7191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IN" smtClean="0">
              <a:solidFill>
                <a:srgbClr val="00004C"/>
              </a:solidFill>
            </a:endParaRPr>
          </a:p>
        </p:txBody>
      </p:sp>
      <p:sp>
        <p:nvSpPr>
          <p:cNvPr id="226311" name="Text Box 7"/>
          <p:cNvSpPr txBox="1">
            <a:spLocks noChangeArrowheads="1"/>
          </p:cNvSpPr>
          <p:nvPr/>
        </p:nvSpPr>
        <p:spPr bwMode="auto">
          <a:xfrm>
            <a:off x="3167063" y="4976813"/>
            <a:ext cx="43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sz="3200" b="1" smtClean="0">
                <a:solidFill>
                  <a:srgbClr val="00004C"/>
                </a:solidFill>
              </a:rPr>
              <a:t>L</a:t>
            </a:r>
            <a:endParaRPr lang="en-US" sz="3200" b="1" smtClean="0">
              <a:solidFill>
                <a:srgbClr val="00004C"/>
              </a:solidFill>
            </a:endParaRPr>
          </a:p>
        </p:txBody>
      </p:sp>
      <p:sp>
        <p:nvSpPr>
          <p:cNvPr id="226312" name="Text Box 8"/>
          <p:cNvSpPr txBox="1">
            <a:spLocks noChangeArrowheads="1"/>
          </p:cNvSpPr>
          <p:nvPr/>
        </p:nvSpPr>
        <p:spPr bwMode="auto">
          <a:xfrm>
            <a:off x="8172450" y="2562225"/>
            <a:ext cx="477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sz="3200" b="1" smtClean="0">
                <a:solidFill>
                  <a:srgbClr val="00004C"/>
                </a:solidFill>
              </a:rPr>
              <a:t>H</a:t>
            </a:r>
            <a:endParaRPr lang="en-US" sz="3200" b="1" smtClean="0">
              <a:solidFill>
                <a:srgbClr val="00004C"/>
              </a:solidFill>
            </a:endParaRPr>
          </a:p>
        </p:txBody>
      </p:sp>
      <p:sp useBgFill="1">
        <p:nvSpPr>
          <p:cNvPr id="226314" name="Text Box 10"/>
          <p:cNvSpPr txBox="1">
            <a:spLocks noChangeArrowheads="1"/>
          </p:cNvSpPr>
          <p:nvPr/>
        </p:nvSpPr>
        <p:spPr bwMode="auto">
          <a:xfrm>
            <a:off x="325438" y="549275"/>
            <a:ext cx="2951162" cy="2159000"/>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lstStyle/>
          <a:p>
            <a:pPr fontAlgn="base">
              <a:spcBef>
                <a:spcPct val="50000"/>
              </a:spcBef>
              <a:spcAft>
                <a:spcPct val="0"/>
              </a:spcAft>
            </a:pPr>
            <a:r>
              <a:rPr lang="en-GB" b="1" dirty="0" smtClean="0">
                <a:solidFill>
                  <a:srgbClr val="00004C"/>
                </a:solidFill>
              </a:rPr>
              <a:t>Continental Tropical (</a:t>
            </a:r>
            <a:r>
              <a:rPr lang="en-GB" b="1" dirty="0" err="1" smtClean="0">
                <a:solidFill>
                  <a:srgbClr val="00004C"/>
                </a:solidFill>
              </a:rPr>
              <a:t>cT</a:t>
            </a:r>
            <a:r>
              <a:rPr lang="en-GB" b="1" dirty="0" smtClean="0">
                <a:solidFill>
                  <a:srgbClr val="00004C"/>
                </a:solidFill>
              </a:rPr>
              <a:t>)</a:t>
            </a:r>
          </a:p>
          <a:p>
            <a:pPr fontAlgn="base">
              <a:spcBef>
                <a:spcPct val="50000"/>
              </a:spcBef>
              <a:spcAft>
                <a:spcPct val="0"/>
              </a:spcAft>
            </a:pPr>
            <a:r>
              <a:rPr lang="en-GB" b="1" dirty="0" smtClean="0">
                <a:solidFill>
                  <a:srgbClr val="00004C"/>
                </a:solidFill>
              </a:rPr>
              <a:t>Source:</a:t>
            </a:r>
            <a:r>
              <a:rPr lang="en-GB" dirty="0" smtClean="0">
                <a:solidFill>
                  <a:srgbClr val="00004C"/>
                </a:solidFill>
              </a:rPr>
              <a:t> North Africa – hot and dry.</a:t>
            </a:r>
            <a:endParaRPr lang="en-GB" b="1" dirty="0" smtClean="0">
              <a:solidFill>
                <a:srgbClr val="00004C"/>
              </a:solidFill>
            </a:endParaRPr>
          </a:p>
          <a:p>
            <a:pPr fontAlgn="base">
              <a:spcBef>
                <a:spcPct val="50000"/>
              </a:spcBef>
              <a:spcAft>
                <a:spcPct val="0"/>
              </a:spcAft>
            </a:pPr>
            <a:r>
              <a:rPr lang="en-GB" b="1" dirty="0" smtClean="0">
                <a:solidFill>
                  <a:srgbClr val="00004C"/>
                </a:solidFill>
              </a:rPr>
              <a:t>Summer only:</a:t>
            </a:r>
            <a:r>
              <a:rPr lang="en-GB" dirty="0" smtClean="0">
                <a:solidFill>
                  <a:srgbClr val="00004C"/>
                </a:solidFill>
              </a:rPr>
              <a:t> Heat</a:t>
            </a:r>
            <a:r>
              <a:rPr lang="en-US" dirty="0" smtClean="0">
                <a:solidFill>
                  <a:srgbClr val="00004C"/>
                </a:solidFill>
                <a:cs typeface="Arial" charset="0"/>
              </a:rPr>
              <a:t>­wave weather, hazy with occasional thunderstorm.</a:t>
            </a:r>
          </a:p>
        </p:txBody>
      </p:sp>
      <p:sp>
        <p:nvSpPr>
          <p:cNvPr id="226315" name="Freeform 11"/>
          <p:cNvSpPr>
            <a:spLocks/>
          </p:cNvSpPr>
          <p:nvPr/>
        </p:nvSpPr>
        <p:spPr bwMode="auto">
          <a:xfrm>
            <a:off x="2487613" y="4176713"/>
            <a:ext cx="1930400" cy="1958975"/>
          </a:xfrm>
          <a:custGeom>
            <a:avLst/>
            <a:gdLst>
              <a:gd name="T0" fmla="*/ 0 w 1216"/>
              <a:gd name="T1" fmla="*/ 162 h 1234"/>
              <a:gd name="T2" fmla="*/ 228 w 1216"/>
              <a:gd name="T3" fmla="*/ 41 h 1234"/>
              <a:gd name="T4" fmla="*/ 587 w 1216"/>
              <a:gd name="T5" fmla="*/ 73 h 1234"/>
              <a:gd name="T6" fmla="*/ 1079 w 1216"/>
              <a:gd name="T7" fmla="*/ 477 h 1234"/>
              <a:gd name="T8" fmla="*/ 1206 w 1216"/>
              <a:gd name="T9" fmla="*/ 892 h 1234"/>
              <a:gd name="T10" fmla="*/ 1139 w 1216"/>
              <a:gd name="T11" fmla="*/ 1234 h 1234"/>
            </a:gdLst>
            <a:ahLst/>
            <a:cxnLst>
              <a:cxn ang="0">
                <a:pos x="T0" y="T1"/>
              </a:cxn>
              <a:cxn ang="0">
                <a:pos x="T2" y="T3"/>
              </a:cxn>
              <a:cxn ang="0">
                <a:pos x="T4" y="T5"/>
              </a:cxn>
              <a:cxn ang="0">
                <a:pos x="T6" y="T7"/>
              </a:cxn>
              <a:cxn ang="0">
                <a:pos x="T8" y="T9"/>
              </a:cxn>
              <a:cxn ang="0">
                <a:pos x="T10" y="T11"/>
              </a:cxn>
            </a:cxnLst>
            <a:rect l="0" t="0" r="r" b="b"/>
            <a:pathLst>
              <a:path w="1216" h="1234">
                <a:moveTo>
                  <a:pt x="0" y="162"/>
                </a:moveTo>
                <a:cubicBezTo>
                  <a:pt x="38" y="143"/>
                  <a:pt x="130" y="56"/>
                  <a:pt x="228" y="41"/>
                </a:cubicBezTo>
                <a:cubicBezTo>
                  <a:pt x="326" y="26"/>
                  <a:pt x="445" y="0"/>
                  <a:pt x="587" y="73"/>
                </a:cubicBezTo>
                <a:cubicBezTo>
                  <a:pt x="729" y="146"/>
                  <a:pt x="976" y="341"/>
                  <a:pt x="1079" y="477"/>
                </a:cubicBezTo>
                <a:cubicBezTo>
                  <a:pt x="1182" y="613"/>
                  <a:pt x="1196" y="766"/>
                  <a:pt x="1206" y="892"/>
                </a:cubicBezTo>
                <a:cubicBezTo>
                  <a:pt x="1216" y="1018"/>
                  <a:pt x="1153" y="1163"/>
                  <a:pt x="1139" y="1234"/>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6316" name="Freeform 12"/>
          <p:cNvSpPr>
            <a:spLocks/>
          </p:cNvSpPr>
          <p:nvPr/>
        </p:nvSpPr>
        <p:spPr bwMode="auto">
          <a:xfrm>
            <a:off x="4200525" y="333375"/>
            <a:ext cx="1235075" cy="5832475"/>
          </a:xfrm>
          <a:custGeom>
            <a:avLst/>
            <a:gdLst>
              <a:gd name="T0" fmla="*/ 778 w 778"/>
              <a:gd name="T1" fmla="*/ 3674 h 3674"/>
              <a:gd name="T2" fmla="*/ 98 w 778"/>
              <a:gd name="T3" fmla="*/ 2131 h 3674"/>
              <a:gd name="T4" fmla="*/ 189 w 778"/>
              <a:gd name="T5" fmla="*/ 0 h 3674"/>
            </a:gdLst>
            <a:ahLst/>
            <a:cxnLst>
              <a:cxn ang="0">
                <a:pos x="T0" y="T1"/>
              </a:cxn>
              <a:cxn ang="0">
                <a:pos x="T2" y="T3"/>
              </a:cxn>
              <a:cxn ang="0">
                <a:pos x="T4" y="T5"/>
              </a:cxn>
            </a:cxnLst>
            <a:rect l="0" t="0" r="r" b="b"/>
            <a:pathLst>
              <a:path w="778" h="3674">
                <a:moveTo>
                  <a:pt x="778" y="3674"/>
                </a:moveTo>
                <a:cubicBezTo>
                  <a:pt x="487" y="3208"/>
                  <a:pt x="196" y="2743"/>
                  <a:pt x="98" y="2131"/>
                </a:cubicBezTo>
                <a:cubicBezTo>
                  <a:pt x="0" y="1519"/>
                  <a:pt x="94" y="759"/>
                  <a:pt x="189"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6317" name="Freeform 13"/>
          <p:cNvSpPr>
            <a:spLocks/>
          </p:cNvSpPr>
          <p:nvPr/>
        </p:nvSpPr>
        <p:spPr bwMode="auto">
          <a:xfrm>
            <a:off x="2487613" y="333375"/>
            <a:ext cx="1220787" cy="3476625"/>
          </a:xfrm>
          <a:custGeom>
            <a:avLst/>
            <a:gdLst>
              <a:gd name="T0" fmla="*/ 0 w 769"/>
              <a:gd name="T1" fmla="*/ 1813 h 2190"/>
              <a:gd name="T2" fmla="*/ 449 w 769"/>
              <a:gd name="T3" fmla="*/ 2121 h 2190"/>
              <a:gd name="T4" fmla="*/ 723 w 769"/>
              <a:gd name="T5" fmla="*/ 1995 h 2190"/>
              <a:gd name="T6" fmla="*/ 723 w 769"/>
              <a:gd name="T7" fmla="*/ 952 h 2190"/>
              <a:gd name="T8" fmla="*/ 769 w 769"/>
              <a:gd name="T9" fmla="*/ 0 h 2190"/>
            </a:gdLst>
            <a:ahLst/>
            <a:cxnLst>
              <a:cxn ang="0">
                <a:pos x="T0" y="T1"/>
              </a:cxn>
              <a:cxn ang="0">
                <a:pos x="T2" y="T3"/>
              </a:cxn>
              <a:cxn ang="0">
                <a:pos x="T4" y="T5"/>
              </a:cxn>
              <a:cxn ang="0">
                <a:pos x="T6" y="T7"/>
              </a:cxn>
              <a:cxn ang="0">
                <a:pos x="T8" y="T9"/>
              </a:cxn>
            </a:cxnLst>
            <a:rect l="0" t="0" r="r" b="b"/>
            <a:pathLst>
              <a:path w="769" h="2190">
                <a:moveTo>
                  <a:pt x="0" y="1813"/>
                </a:moveTo>
                <a:cubicBezTo>
                  <a:pt x="75" y="1864"/>
                  <a:pt x="329" y="2091"/>
                  <a:pt x="449" y="2121"/>
                </a:cubicBezTo>
                <a:cubicBezTo>
                  <a:pt x="569" y="2151"/>
                  <a:pt x="677" y="2190"/>
                  <a:pt x="723" y="1995"/>
                </a:cubicBezTo>
                <a:cubicBezTo>
                  <a:pt x="769" y="1800"/>
                  <a:pt x="715" y="1284"/>
                  <a:pt x="723" y="952"/>
                </a:cubicBezTo>
                <a:cubicBezTo>
                  <a:pt x="731" y="620"/>
                  <a:pt x="750" y="310"/>
                  <a:pt x="769"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6318" name="Freeform 14"/>
          <p:cNvSpPr>
            <a:spLocks/>
          </p:cNvSpPr>
          <p:nvPr/>
        </p:nvSpPr>
        <p:spPr bwMode="auto">
          <a:xfrm>
            <a:off x="5137150" y="333375"/>
            <a:ext cx="1235075" cy="5832475"/>
          </a:xfrm>
          <a:custGeom>
            <a:avLst/>
            <a:gdLst>
              <a:gd name="T0" fmla="*/ 778 w 778"/>
              <a:gd name="T1" fmla="*/ 3674 h 3674"/>
              <a:gd name="T2" fmla="*/ 98 w 778"/>
              <a:gd name="T3" fmla="*/ 2131 h 3674"/>
              <a:gd name="T4" fmla="*/ 189 w 778"/>
              <a:gd name="T5" fmla="*/ 0 h 3674"/>
            </a:gdLst>
            <a:ahLst/>
            <a:cxnLst>
              <a:cxn ang="0">
                <a:pos x="T0" y="T1"/>
              </a:cxn>
              <a:cxn ang="0">
                <a:pos x="T2" y="T3"/>
              </a:cxn>
              <a:cxn ang="0">
                <a:pos x="T4" y="T5"/>
              </a:cxn>
            </a:cxnLst>
            <a:rect l="0" t="0" r="r" b="b"/>
            <a:pathLst>
              <a:path w="778" h="3674">
                <a:moveTo>
                  <a:pt x="778" y="3674"/>
                </a:moveTo>
                <a:cubicBezTo>
                  <a:pt x="487" y="3208"/>
                  <a:pt x="196" y="2743"/>
                  <a:pt x="98" y="2131"/>
                </a:cubicBezTo>
                <a:cubicBezTo>
                  <a:pt x="0" y="1519"/>
                  <a:pt x="94" y="759"/>
                  <a:pt x="189"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6319" name="Freeform 15"/>
          <p:cNvSpPr>
            <a:spLocks/>
          </p:cNvSpPr>
          <p:nvPr/>
        </p:nvSpPr>
        <p:spPr bwMode="auto">
          <a:xfrm>
            <a:off x="6148388" y="330200"/>
            <a:ext cx="1087437" cy="5835650"/>
          </a:xfrm>
          <a:custGeom>
            <a:avLst/>
            <a:gdLst>
              <a:gd name="T0" fmla="*/ 685 w 685"/>
              <a:gd name="T1" fmla="*/ 3676 h 3676"/>
              <a:gd name="T2" fmla="*/ 38 w 685"/>
              <a:gd name="T3" fmla="*/ 1915 h 3676"/>
              <a:gd name="T4" fmla="*/ 454 w 685"/>
              <a:gd name="T5" fmla="*/ 0 h 3676"/>
            </a:gdLst>
            <a:ahLst/>
            <a:cxnLst>
              <a:cxn ang="0">
                <a:pos x="T0" y="T1"/>
              </a:cxn>
              <a:cxn ang="0">
                <a:pos x="T2" y="T3"/>
              </a:cxn>
              <a:cxn ang="0">
                <a:pos x="T4" y="T5"/>
              </a:cxn>
            </a:cxnLst>
            <a:rect l="0" t="0" r="r" b="b"/>
            <a:pathLst>
              <a:path w="685" h="3676">
                <a:moveTo>
                  <a:pt x="685" y="3676"/>
                </a:moveTo>
                <a:cubicBezTo>
                  <a:pt x="577" y="3383"/>
                  <a:pt x="76" y="2528"/>
                  <a:pt x="38" y="1915"/>
                </a:cubicBezTo>
                <a:cubicBezTo>
                  <a:pt x="0" y="1302"/>
                  <a:pt x="367" y="399"/>
                  <a:pt x="454"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6320" name="Freeform 16"/>
          <p:cNvSpPr>
            <a:spLocks/>
          </p:cNvSpPr>
          <p:nvPr/>
        </p:nvSpPr>
        <p:spPr bwMode="auto">
          <a:xfrm>
            <a:off x="6946900" y="330200"/>
            <a:ext cx="1570038" cy="5838825"/>
          </a:xfrm>
          <a:custGeom>
            <a:avLst/>
            <a:gdLst>
              <a:gd name="T0" fmla="*/ 681 w 989"/>
              <a:gd name="T1" fmla="*/ 3678 h 3678"/>
              <a:gd name="T2" fmla="*/ 51 w 989"/>
              <a:gd name="T3" fmla="*/ 1788 h 3678"/>
              <a:gd name="T4" fmla="*/ 989 w 989"/>
              <a:gd name="T5" fmla="*/ 0 h 3678"/>
            </a:gdLst>
            <a:ahLst/>
            <a:cxnLst>
              <a:cxn ang="0">
                <a:pos x="T0" y="T1"/>
              </a:cxn>
              <a:cxn ang="0">
                <a:pos x="T2" y="T3"/>
              </a:cxn>
              <a:cxn ang="0">
                <a:pos x="T4" y="T5"/>
              </a:cxn>
            </a:cxnLst>
            <a:rect l="0" t="0" r="r" b="b"/>
            <a:pathLst>
              <a:path w="989" h="3678">
                <a:moveTo>
                  <a:pt x="681" y="3678"/>
                </a:moveTo>
                <a:cubicBezTo>
                  <a:pt x="576" y="3363"/>
                  <a:pt x="0" y="2401"/>
                  <a:pt x="51" y="1788"/>
                </a:cubicBezTo>
                <a:cubicBezTo>
                  <a:pt x="102" y="1175"/>
                  <a:pt x="794" y="372"/>
                  <a:pt x="989"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6321" name="Freeform 17"/>
          <p:cNvSpPr>
            <a:spLocks/>
          </p:cNvSpPr>
          <p:nvPr/>
        </p:nvSpPr>
        <p:spPr bwMode="auto">
          <a:xfrm>
            <a:off x="7842250" y="1906588"/>
            <a:ext cx="844550" cy="2208212"/>
          </a:xfrm>
          <a:custGeom>
            <a:avLst/>
            <a:gdLst>
              <a:gd name="T0" fmla="*/ 525 w 532"/>
              <a:gd name="T1" fmla="*/ 1391 h 1391"/>
              <a:gd name="T2" fmla="*/ 190 w 532"/>
              <a:gd name="T3" fmla="*/ 1190 h 1391"/>
              <a:gd name="T4" fmla="*/ 10 w 532"/>
              <a:gd name="T5" fmla="*/ 668 h 1391"/>
              <a:gd name="T6" fmla="*/ 130 w 532"/>
              <a:gd name="T7" fmla="*/ 105 h 1391"/>
              <a:gd name="T8" fmla="*/ 398 w 532"/>
              <a:gd name="T9" fmla="*/ 38 h 1391"/>
              <a:gd name="T10" fmla="*/ 532 w 532"/>
              <a:gd name="T11" fmla="*/ 192 h 1391"/>
            </a:gdLst>
            <a:ahLst/>
            <a:cxnLst>
              <a:cxn ang="0">
                <a:pos x="T0" y="T1"/>
              </a:cxn>
              <a:cxn ang="0">
                <a:pos x="T2" y="T3"/>
              </a:cxn>
              <a:cxn ang="0">
                <a:pos x="T4" y="T5"/>
              </a:cxn>
              <a:cxn ang="0">
                <a:pos x="T6" y="T7"/>
              </a:cxn>
              <a:cxn ang="0">
                <a:pos x="T8" y="T9"/>
              </a:cxn>
              <a:cxn ang="0">
                <a:pos x="T10" y="T11"/>
              </a:cxn>
            </a:cxnLst>
            <a:rect l="0" t="0" r="r" b="b"/>
            <a:pathLst>
              <a:path w="532" h="1391">
                <a:moveTo>
                  <a:pt x="525" y="1391"/>
                </a:moveTo>
                <a:cubicBezTo>
                  <a:pt x="469" y="1359"/>
                  <a:pt x="276" y="1311"/>
                  <a:pt x="190" y="1190"/>
                </a:cubicBezTo>
                <a:cubicBezTo>
                  <a:pt x="104" y="1069"/>
                  <a:pt x="20" y="849"/>
                  <a:pt x="10" y="668"/>
                </a:cubicBezTo>
                <a:cubicBezTo>
                  <a:pt x="0" y="487"/>
                  <a:pt x="65" y="210"/>
                  <a:pt x="130" y="105"/>
                </a:cubicBezTo>
                <a:cubicBezTo>
                  <a:pt x="195" y="0"/>
                  <a:pt x="331" y="24"/>
                  <a:pt x="398" y="38"/>
                </a:cubicBezTo>
                <a:cubicBezTo>
                  <a:pt x="465" y="52"/>
                  <a:pt x="504" y="160"/>
                  <a:pt x="532" y="192"/>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p:nvSpPr>
          <p:cNvPr id="226322" name="Line 18"/>
          <p:cNvSpPr>
            <a:spLocks noChangeShapeType="1"/>
          </p:cNvSpPr>
          <p:nvPr/>
        </p:nvSpPr>
        <p:spPr bwMode="auto">
          <a:xfrm flipH="1" flipV="1">
            <a:off x="6227763" y="5013325"/>
            <a:ext cx="360362" cy="792163"/>
          </a:xfrm>
          <a:prstGeom prst="line">
            <a:avLst/>
          </a:prstGeom>
          <a:noFill/>
          <a:ln w="317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smtClean="0">
              <a:solidFill>
                <a:srgbClr val="00004C"/>
              </a:solidFill>
            </a:endParaRPr>
          </a:p>
        </p:txBody>
      </p:sp>
      <p:sp useBgFill="1">
        <p:nvSpPr>
          <p:cNvPr id="226313" name="Text Box 9"/>
          <p:cNvSpPr txBox="1">
            <a:spLocks noChangeArrowheads="1"/>
          </p:cNvSpPr>
          <p:nvPr/>
        </p:nvSpPr>
        <p:spPr bwMode="auto">
          <a:xfrm>
            <a:off x="5364163" y="4221163"/>
            <a:ext cx="2092325" cy="584200"/>
          </a:xfrm>
          <a:prstGeom prst="rect">
            <a:avLst/>
          </a:prstGeom>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pPr fontAlgn="base">
              <a:spcBef>
                <a:spcPct val="0"/>
              </a:spcBef>
              <a:spcAft>
                <a:spcPct val="0"/>
              </a:spcAft>
            </a:pPr>
            <a:r>
              <a:rPr lang="en-GB" smtClean="0">
                <a:solidFill>
                  <a:srgbClr val="00004C"/>
                </a:solidFill>
              </a:rPr>
              <a:t>Track: overland with</a:t>
            </a:r>
            <a:br>
              <a:rPr lang="en-GB" smtClean="0">
                <a:solidFill>
                  <a:srgbClr val="00004C"/>
                </a:solidFill>
              </a:rPr>
            </a:br>
            <a:r>
              <a:rPr lang="en-GB" smtClean="0">
                <a:solidFill>
                  <a:srgbClr val="00004C"/>
                </a:solidFill>
              </a:rPr>
              <a:t>short sea track</a:t>
            </a:r>
            <a:endParaRPr lang="en-US" smtClean="0">
              <a:solidFill>
                <a:srgbClr val="00004C"/>
              </a:solidFill>
            </a:endParaRPr>
          </a:p>
        </p:txBody>
      </p:sp>
    </p:spTree>
    <p:extLst>
      <p:ext uri="{BB962C8B-B14F-4D97-AF65-F5344CB8AC3E}">
        <p14:creationId xmlns:p14="http://schemas.microsoft.com/office/powerpoint/2010/main" val="3574262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4" name="Picture 4" descr="tropicalContinental-with-approaching-low-modis-0408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69899"/>
            <a:ext cx="5838825" cy="5838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560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90000"/>
          </a:schemeClr>
        </a:soli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371600" y="274638"/>
            <a:ext cx="6096000" cy="1143000"/>
          </a:xfrm>
        </p:spPr>
        <p:txBody>
          <a:bodyPr/>
          <a:lstStyle/>
          <a:p>
            <a:r>
              <a:rPr lang="en-GB"/>
              <a:t>Summary</a:t>
            </a:r>
            <a:endParaRPr lang="en-US"/>
          </a:p>
        </p:txBody>
      </p:sp>
      <p:sp>
        <p:nvSpPr>
          <p:cNvPr id="241667" name="Rectangle 3"/>
          <p:cNvSpPr>
            <a:spLocks noGrp="1" noChangeArrowheads="1"/>
          </p:cNvSpPr>
          <p:nvPr>
            <p:ph type="body" idx="1"/>
          </p:nvPr>
        </p:nvSpPr>
        <p:spPr>
          <a:xfrm>
            <a:off x="457200" y="1600200"/>
            <a:ext cx="8229600" cy="3810000"/>
          </a:xfrm>
        </p:spPr>
        <p:txBody>
          <a:bodyPr/>
          <a:lstStyle/>
          <a:p>
            <a:r>
              <a:rPr lang="en-GB" dirty="0"/>
              <a:t>“Air masses” are large regions of air with distinct properties</a:t>
            </a:r>
          </a:p>
          <a:p>
            <a:r>
              <a:rPr lang="en-GB" dirty="0"/>
              <a:t>Originate in high-pressure regions, and move towards low pressure</a:t>
            </a:r>
          </a:p>
          <a:p>
            <a:r>
              <a:rPr lang="en-GB" dirty="0"/>
              <a:t>Modified by changes in surface properties, and </a:t>
            </a:r>
            <a:r>
              <a:rPr lang="en-GB" dirty="0" err="1"/>
              <a:t>radiative</a:t>
            </a:r>
            <a:r>
              <a:rPr lang="en-GB" dirty="0"/>
              <a:t> </a:t>
            </a:r>
            <a:r>
              <a:rPr lang="en-GB" dirty="0" smtClean="0"/>
              <a:t>warming/cooling</a:t>
            </a:r>
            <a:endParaRPr lang="en-GB" dirty="0"/>
          </a:p>
        </p:txBody>
      </p:sp>
    </p:spTree>
    <p:extLst>
      <p:ext uri="{BB962C8B-B14F-4D97-AF65-F5344CB8AC3E}">
        <p14:creationId xmlns:p14="http://schemas.microsoft.com/office/powerpoint/2010/main" val="2601946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2993886"/>
            <a:ext cx="6019800" cy="707886"/>
          </a:xfrm>
          <a:prstGeom prst="rect">
            <a:avLst/>
          </a:prstGeom>
          <a:noFill/>
        </p:spPr>
        <p:txBody>
          <a:bodyPr wrap="square" rtlCol="0">
            <a:spAutoFit/>
          </a:bodyPr>
          <a:lstStyle/>
          <a:p>
            <a:pPr algn="ctr"/>
            <a:r>
              <a:rPr lang="en-US" sz="4000" dirty="0" smtClean="0">
                <a:solidFill>
                  <a:srgbClr val="C00000"/>
                </a:solidFill>
                <a:latin typeface="Century Schoolbook" pitchFamily="18" charset="0"/>
              </a:rPr>
              <a:t>Thank You</a:t>
            </a:r>
            <a:endParaRPr lang="en-IN" sz="4000" dirty="0">
              <a:solidFill>
                <a:srgbClr val="C00000"/>
              </a:solidFill>
              <a:latin typeface="Century Schoolbook" pitchFamily="18" charset="0"/>
            </a:endParaRPr>
          </a:p>
        </p:txBody>
      </p:sp>
    </p:spTree>
    <p:extLst>
      <p:ext uri="{BB962C8B-B14F-4D97-AF65-F5344CB8AC3E}">
        <p14:creationId xmlns:p14="http://schemas.microsoft.com/office/powerpoint/2010/main" val="402540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GB" dirty="0"/>
              <a:t>Air Masses</a:t>
            </a:r>
          </a:p>
        </p:txBody>
      </p:sp>
      <p:sp>
        <p:nvSpPr>
          <p:cNvPr id="206851" name="Rectangle 3"/>
          <p:cNvSpPr>
            <a:spLocks noGrp="1" noChangeArrowheads="1"/>
          </p:cNvSpPr>
          <p:nvPr>
            <p:ph type="body" sz="half" idx="4294967295"/>
          </p:nvPr>
        </p:nvSpPr>
        <p:spPr>
          <a:xfrm>
            <a:off x="228600" y="2144712"/>
            <a:ext cx="4038600" cy="4637088"/>
          </a:xfrm>
          <a:prstGeom prst="rect">
            <a:avLst/>
          </a:prstGeom>
        </p:spPr>
        <p:txBody>
          <a:bodyPr/>
          <a:lstStyle/>
          <a:p>
            <a:pPr marL="0" indent="0">
              <a:lnSpc>
                <a:spcPct val="85000"/>
              </a:lnSpc>
              <a:buFontTx/>
              <a:buNone/>
              <a:tabLst>
                <a:tab pos="266700" algn="l"/>
              </a:tabLst>
            </a:pPr>
            <a:r>
              <a:rPr lang="en-GB" sz="2000" dirty="0"/>
              <a:t>A body of air with more-or-less uniform physical properties over horizontal distances of hundreds of kilometres</a:t>
            </a:r>
          </a:p>
          <a:p>
            <a:pPr marL="0" indent="0">
              <a:lnSpc>
                <a:spcPct val="85000"/>
              </a:lnSpc>
              <a:tabLst>
                <a:tab pos="266700" algn="l"/>
              </a:tabLst>
            </a:pPr>
            <a:r>
              <a:rPr lang="en-GB" sz="2000" dirty="0"/>
              <a:t> 	Temperature</a:t>
            </a:r>
          </a:p>
          <a:p>
            <a:pPr marL="0" indent="0">
              <a:lnSpc>
                <a:spcPct val="85000"/>
              </a:lnSpc>
              <a:tabLst>
                <a:tab pos="266700" algn="l"/>
              </a:tabLst>
            </a:pPr>
            <a:r>
              <a:rPr lang="en-GB" sz="2000" dirty="0"/>
              <a:t> 	Moisture content</a:t>
            </a:r>
          </a:p>
          <a:p>
            <a:pPr marL="0" indent="0">
              <a:lnSpc>
                <a:spcPct val="85000"/>
              </a:lnSpc>
              <a:tabLst>
                <a:tab pos="266700" algn="l"/>
              </a:tabLst>
            </a:pPr>
            <a:r>
              <a:rPr lang="en-GB" sz="2000" dirty="0"/>
              <a:t> 	lapse rate</a:t>
            </a:r>
          </a:p>
          <a:p>
            <a:pPr marL="0" indent="0">
              <a:lnSpc>
                <a:spcPct val="85000"/>
              </a:lnSpc>
              <a:spcBef>
                <a:spcPct val="75000"/>
              </a:spcBef>
              <a:buFontTx/>
              <a:buNone/>
              <a:tabLst>
                <a:tab pos="266700" algn="l"/>
              </a:tabLst>
            </a:pPr>
            <a:r>
              <a:rPr lang="en-GB" sz="2000" dirty="0"/>
              <a:t>Properties and degree of uniformity depend on:</a:t>
            </a:r>
          </a:p>
          <a:p>
            <a:pPr marL="0" indent="0">
              <a:lnSpc>
                <a:spcPct val="85000"/>
              </a:lnSpc>
              <a:tabLst>
                <a:tab pos="266700" algn="l"/>
              </a:tabLst>
            </a:pPr>
            <a:r>
              <a:rPr lang="en-GB" sz="2000" dirty="0"/>
              <a:t> 	Source of the air</a:t>
            </a:r>
          </a:p>
          <a:p>
            <a:pPr marL="0" indent="0">
              <a:lnSpc>
                <a:spcPct val="85000"/>
              </a:lnSpc>
              <a:tabLst>
                <a:tab pos="266700" algn="l"/>
              </a:tabLst>
            </a:pPr>
            <a:r>
              <a:rPr lang="en-GB" sz="2000" dirty="0"/>
              <a:t> 	History – air mass 	modification</a:t>
            </a:r>
          </a:p>
          <a:p>
            <a:pPr marL="0" indent="0">
              <a:lnSpc>
                <a:spcPct val="85000"/>
              </a:lnSpc>
              <a:tabLst>
                <a:tab pos="266700" algn="l"/>
              </a:tabLst>
            </a:pPr>
            <a:r>
              <a:rPr lang="en-GB" sz="2000" dirty="0"/>
              <a:t> 	Age of air mass</a:t>
            </a:r>
          </a:p>
        </p:txBody>
      </p:sp>
      <p:sp>
        <p:nvSpPr>
          <p:cNvPr id="206852" name="Rectangle 4"/>
          <p:cNvSpPr>
            <a:spLocks noGrp="1" noChangeArrowheads="1"/>
          </p:cNvSpPr>
          <p:nvPr>
            <p:ph type="body" sz="half" idx="4294967295"/>
          </p:nvPr>
        </p:nvSpPr>
        <p:spPr>
          <a:xfrm>
            <a:off x="4648200" y="2144712"/>
            <a:ext cx="4038600" cy="4637088"/>
          </a:xfrm>
          <a:prstGeom prst="rect">
            <a:avLst/>
          </a:prstGeom>
        </p:spPr>
        <p:txBody>
          <a:bodyPr/>
          <a:lstStyle/>
          <a:p>
            <a:pPr marL="0" indent="0">
              <a:lnSpc>
                <a:spcPct val="85000"/>
              </a:lnSpc>
              <a:spcBef>
                <a:spcPct val="30000"/>
              </a:spcBef>
              <a:buFontTx/>
              <a:buNone/>
              <a:tabLst>
                <a:tab pos="266700" algn="l"/>
              </a:tabLst>
            </a:pPr>
            <a:r>
              <a:rPr lang="en-GB" sz="2000" dirty="0"/>
              <a:t>Input of heat and moisture to atmosphere is non-uniform. Creation of a uniform air mass achieved via:</a:t>
            </a:r>
          </a:p>
          <a:p>
            <a:pPr marL="622300" lvl="1" indent="-261938">
              <a:lnSpc>
                <a:spcPct val="85000"/>
              </a:lnSpc>
              <a:spcBef>
                <a:spcPct val="30000"/>
              </a:spcBef>
              <a:tabLst>
                <a:tab pos="266700" algn="l"/>
              </a:tabLst>
            </a:pPr>
            <a:r>
              <a:rPr lang="en-GB" sz="1800" dirty="0"/>
              <a:t>Mixing </a:t>
            </a:r>
          </a:p>
          <a:p>
            <a:pPr marL="622300" lvl="1" indent="-261938">
              <a:lnSpc>
                <a:spcPct val="85000"/>
              </a:lnSpc>
              <a:spcBef>
                <a:spcPct val="30000"/>
              </a:spcBef>
              <a:tabLst>
                <a:tab pos="266700" algn="l"/>
              </a:tabLst>
            </a:pPr>
            <a:r>
              <a:rPr lang="en-GB" sz="1800" dirty="0" err="1"/>
              <a:t>Radiative</a:t>
            </a:r>
            <a:r>
              <a:rPr lang="en-GB" sz="1800" dirty="0"/>
              <a:t> processes</a:t>
            </a:r>
          </a:p>
          <a:p>
            <a:pPr marL="622300" lvl="1" indent="-261938">
              <a:lnSpc>
                <a:spcPct val="85000"/>
              </a:lnSpc>
              <a:spcBef>
                <a:spcPct val="30000"/>
              </a:spcBef>
              <a:tabLst>
                <a:tab pos="266700" algn="l"/>
              </a:tabLst>
            </a:pPr>
            <a:r>
              <a:rPr lang="en-GB" sz="1800" b="1" dirty="0"/>
              <a:t>Time</a:t>
            </a:r>
            <a:r>
              <a:rPr lang="en-GB" sz="1800" dirty="0"/>
              <a:t> (3 – 7 days</a:t>
            </a:r>
            <a:r>
              <a:rPr lang="en-GB" sz="1800" dirty="0" smtClean="0"/>
              <a:t>)</a:t>
            </a:r>
            <a:endParaRPr lang="en-GB" sz="1800" dirty="0"/>
          </a:p>
        </p:txBody>
      </p:sp>
    </p:spTree>
    <p:extLst>
      <p:ext uri="{BB962C8B-B14F-4D97-AF65-F5344CB8AC3E}">
        <p14:creationId xmlns:p14="http://schemas.microsoft.com/office/powerpoint/2010/main" val="2987271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1600200"/>
            <a:ext cx="8534401" cy="2246769"/>
          </a:xfrm>
          <a:prstGeom prst="rect">
            <a:avLst/>
          </a:prstGeom>
        </p:spPr>
        <p:txBody>
          <a:bodyPr wrap="square">
            <a:spAutoFit/>
          </a:bodyPr>
          <a:lstStyle/>
          <a:p>
            <a:r>
              <a:rPr lang="en-US" sz="2800" dirty="0">
                <a:solidFill>
                  <a:srgbClr val="404040"/>
                </a:solidFill>
                <a:latin typeface="Trebuchet MS"/>
              </a:rPr>
              <a:t>If a large body of air sits over an area of land or water for a long period of time, it will take on the characteristics of the land or water beneath </a:t>
            </a:r>
            <a:r>
              <a:rPr lang="en-US" sz="2800" dirty="0" smtClean="0">
                <a:solidFill>
                  <a:srgbClr val="404040"/>
                </a:solidFill>
                <a:latin typeface="Trebuchet MS"/>
              </a:rPr>
              <a:t>it – </a:t>
            </a:r>
            <a:r>
              <a:rPr lang="en-US" sz="2800" dirty="0" smtClean="0">
                <a:solidFill>
                  <a:srgbClr val="C00000"/>
                </a:solidFill>
                <a:latin typeface="Palatino Linotype" pitchFamily="18" charset="0"/>
              </a:rPr>
              <a:t>this land or water area where air masses originate is called as Source Regions.</a:t>
            </a:r>
            <a:endParaRPr lang="en-IN" sz="1600" dirty="0">
              <a:solidFill>
                <a:srgbClr val="C00000"/>
              </a:solidFill>
              <a:latin typeface="Palatino Linotype" pitchFamily="18" charset="0"/>
            </a:endParaRPr>
          </a:p>
        </p:txBody>
      </p:sp>
      <p:sp>
        <p:nvSpPr>
          <p:cNvPr id="3" name="Rectangle 2"/>
          <p:cNvSpPr txBox="1">
            <a:spLocks noChangeArrowheads="1"/>
          </p:cNvSpPr>
          <p:nvPr/>
        </p:nvSpPr>
        <p:spPr>
          <a:xfrm>
            <a:off x="3657600" y="193964"/>
            <a:ext cx="5029201"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Source Regions</a:t>
            </a:r>
            <a:endParaRPr lang="en-GB" dirty="0"/>
          </a:p>
        </p:txBody>
      </p:sp>
      <p:sp>
        <p:nvSpPr>
          <p:cNvPr id="5" name="Rectangle 4"/>
          <p:cNvSpPr/>
          <p:nvPr/>
        </p:nvSpPr>
        <p:spPr>
          <a:xfrm>
            <a:off x="266698" y="4096399"/>
            <a:ext cx="8648701" cy="2533001"/>
          </a:xfrm>
          <a:prstGeom prst="rect">
            <a:avLst/>
          </a:prstGeom>
        </p:spPr>
        <p:txBody>
          <a:bodyPr wrap="square">
            <a:spAutoFit/>
          </a:bodyPr>
          <a:lstStyle/>
          <a:p>
            <a:pPr marL="228600" lvl="0" indent="-182880">
              <a:spcBef>
                <a:spcPct val="20000"/>
              </a:spcBef>
              <a:spcAft>
                <a:spcPts val="300"/>
              </a:spcAft>
              <a:buClr>
                <a:srgbClr val="F14124">
                  <a:lumMod val="75000"/>
                </a:srgbClr>
              </a:buClr>
              <a:buSzPct val="130000"/>
              <a:buFont typeface="Georgia" pitchFamily="18" charset="0"/>
              <a:buChar char="*"/>
              <a:defRPr/>
            </a:pPr>
            <a:r>
              <a:rPr lang="en-US" sz="3200" dirty="0">
                <a:solidFill>
                  <a:prstClr val="black">
                    <a:lumMod val="75000"/>
                    <a:lumOff val="25000"/>
                  </a:prstClr>
                </a:solidFill>
                <a:latin typeface="Trebuchet MS"/>
              </a:rPr>
              <a:t>Air masses tend to form in areas with little wind.</a:t>
            </a:r>
          </a:p>
          <a:p>
            <a:pPr marL="45720" lvl="0">
              <a:spcBef>
                <a:spcPct val="20000"/>
              </a:spcBef>
              <a:spcAft>
                <a:spcPts val="300"/>
              </a:spcAft>
              <a:buClr>
                <a:srgbClr val="F14124">
                  <a:lumMod val="75000"/>
                </a:srgbClr>
              </a:buClr>
              <a:buSzPct val="130000"/>
              <a:defRPr/>
            </a:pPr>
            <a:endParaRPr lang="en-US" sz="1600" dirty="0">
              <a:solidFill>
                <a:prstClr val="black">
                  <a:lumMod val="75000"/>
                  <a:lumOff val="25000"/>
                </a:prstClr>
              </a:solidFill>
              <a:latin typeface="Trebuchet MS"/>
            </a:endParaRPr>
          </a:p>
          <a:p>
            <a:pPr marL="228600" lvl="0" indent="-182880">
              <a:spcBef>
                <a:spcPct val="20000"/>
              </a:spcBef>
              <a:spcAft>
                <a:spcPts val="300"/>
              </a:spcAft>
              <a:buClr>
                <a:srgbClr val="F14124">
                  <a:lumMod val="75000"/>
                </a:srgbClr>
              </a:buClr>
              <a:buSzPct val="130000"/>
              <a:buFont typeface="Georgia" pitchFamily="18" charset="0"/>
              <a:buChar char="*"/>
              <a:defRPr/>
            </a:pPr>
            <a:r>
              <a:rPr lang="en-US" sz="3200" dirty="0">
                <a:solidFill>
                  <a:prstClr val="black">
                    <a:lumMod val="75000"/>
                    <a:lumOff val="25000"/>
                  </a:prstClr>
                </a:solidFill>
                <a:latin typeface="Trebuchet MS"/>
              </a:rPr>
              <a:t>Remember, they sit over an area for a long period of time without moving.</a:t>
            </a:r>
          </a:p>
        </p:txBody>
      </p:sp>
    </p:spTree>
    <p:extLst>
      <p:ext uri="{BB962C8B-B14F-4D97-AF65-F5344CB8AC3E}">
        <p14:creationId xmlns:p14="http://schemas.microsoft.com/office/powerpoint/2010/main" val="72738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55315"/>
            <a:ext cx="7980218" cy="677108"/>
          </a:xfrm>
          <a:prstGeom prst="rect">
            <a:avLst/>
          </a:prstGeom>
        </p:spPr>
        <p:txBody>
          <a:bodyPr wrap="square">
            <a:spAutoFit/>
          </a:bodyPr>
          <a:lstStyle/>
          <a:p>
            <a:pPr algn="just">
              <a:spcBef>
                <a:spcPct val="30000"/>
              </a:spcBef>
              <a:tabLst>
                <a:tab pos="266700" algn="l"/>
              </a:tabLst>
            </a:pPr>
            <a:r>
              <a:rPr lang="en-GB" sz="2000" b="1" dirty="0">
                <a:solidFill>
                  <a:srgbClr val="C00000"/>
                </a:solidFill>
                <a:latin typeface="Palatino Linotype" pitchFamily="18" charset="0"/>
              </a:rPr>
              <a:t>Source </a:t>
            </a:r>
            <a:r>
              <a:rPr lang="en-GB" sz="2000" b="1" dirty="0" smtClean="0">
                <a:solidFill>
                  <a:srgbClr val="C00000"/>
                </a:solidFill>
                <a:latin typeface="Palatino Linotype" pitchFamily="18" charset="0"/>
              </a:rPr>
              <a:t>Regions</a:t>
            </a:r>
            <a:r>
              <a:rPr lang="en-GB" sz="2000" b="1" dirty="0">
                <a:solidFill>
                  <a:srgbClr val="C00000"/>
                </a:solidFill>
                <a:latin typeface="Palatino Linotype" pitchFamily="18" charset="0"/>
              </a:rPr>
              <a:t>: </a:t>
            </a:r>
            <a:r>
              <a:rPr lang="en-GB" dirty="0">
                <a:latin typeface="Palatino Linotype" pitchFamily="18" charset="0"/>
              </a:rPr>
              <a:t>areas of extensive uniform surface conditions situated below quasi-stationary high pressure systems</a:t>
            </a:r>
            <a:r>
              <a:rPr lang="en-GB" dirty="0" smtClean="0">
                <a:latin typeface="Palatino Linotype" pitchFamily="18" charset="0"/>
              </a:rPr>
              <a:t>.</a:t>
            </a:r>
            <a:endParaRPr lang="en-GB" dirty="0">
              <a:latin typeface="Palatino Linotype" pitchFamily="18" charset="0"/>
            </a:endParaRPr>
          </a:p>
        </p:txBody>
      </p:sp>
      <p:sp>
        <p:nvSpPr>
          <p:cNvPr id="3" name="Rectangle 2"/>
          <p:cNvSpPr txBox="1">
            <a:spLocks noChangeArrowheads="1"/>
          </p:cNvSpPr>
          <p:nvPr/>
        </p:nvSpPr>
        <p:spPr>
          <a:xfrm>
            <a:off x="2743200" y="152400"/>
            <a:ext cx="6380017"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Source Regions</a:t>
            </a:r>
            <a:endParaRPr lang="en-GB" dirty="0"/>
          </a:p>
        </p:txBody>
      </p:sp>
      <p:pic>
        <p:nvPicPr>
          <p:cNvPr id="30722" name="Picture 2" descr="File:Air masse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01600"/>
            <a:ext cx="8458200" cy="388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070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E0DE232-D2A8-4457-B02A-6FD36B4F8CCE}" type="slidenum">
              <a:rPr lang="en-US"/>
              <a:pPr/>
              <a:t>6</a:t>
            </a:fld>
            <a:endParaRPr lang="en-US"/>
          </a:p>
        </p:txBody>
      </p:sp>
      <p:sp>
        <p:nvSpPr>
          <p:cNvPr id="208898" name="Rectangle 2"/>
          <p:cNvSpPr>
            <a:spLocks noGrp="1" noChangeArrowheads="1"/>
          </p:cNvSpPr>
          <p:nvPr>
            <p:ph type="title"/>
          </p:nvPr>
        </p:nvSpPr>
        <p:spPr/>
        <p:txBody>
          <a:bodyPr/>
          <a:lstStyle/>
          <a:p>
            <a:r>
              <a:rPr lang="en-GB" sz="4000"/>
              <a:t>Air Mass Modification Processes</a:t>
            </a:r>
          </a:p>
        </p:txBody>
      </p:sp>
      <p:sp>
        <p:nvSpPr>
          <p:cNvPr id="208899" name="Rectangle 3"/>
          <p:cNvSpPr>
            <a:spLocks noGrp="1" noChangeArrowheads="1"/>
          </p:cNvSpPr>
          <p:nvPr>
            <p:ph type="body" sz="half" idx="4294967295"/>
          </p:nvPr>
        </p:nvSpPr>
        <p:spPr>
          <a:xfrm>
            <a:off x="4648200" y="1600200"/>
            <a:ext cx="4038600" cy="4637088"/>
          </a:xfrm>
          <a:prstGeom prst="rect">
            <a:avLst/>
          </a:prstGeom>
        </p:spPr>
        <p:txBody>
          <a:bodyPr/>
          <a:lstStyle/>
          <a:p>
            <a:endParaRPr lang="en-GB"/>
          </a:p>
          <a:p>
            <a:endParaRPr lang="en-GB"/>
          </a:p>
        </p:txBody>
      </p:sp>
      <p:sp>
        <p:nvSpPr>
          <p:cNvPr id="208900" name="Rectangle 4"/>
          <p:cNvSpPr>
            <a:spLocks noChangeArrowheads="1"/>
          </p:cNvSpPr>
          <p:nvPr/>
        </p:nvSpPr>
        <p:spPr bwMode="auto">
          <a:xfrm>
            <a:off x="381000" y="1981200"/>
            <a:ext cx="4038600"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marL="176213" indent="-176213">
              <a:spcBef>
                <a:spcPct val="20000"/>
              </a:spcBef>
            </a:pPr>
            <a:r>
              <a:rPr lang="en-GB" sz="2000" b="1" dirty="0">
                <a:solidFill>
                  <a:schemeClr val="tx2"/>
                </a:solidFill>
              </a:rPr>
              <a:t>Thermodynamic</a:t>
            </a:r>
          </a:p>
          <a:p>
            <a:pPr marL="176213" indent="-176213">
              <a:lnSpc>
                <a:spcPct val="95000"/>
              </a:lnSpc>
              <a:spcBef>
                <a:spcPct val="20000"/>
              </a:spcBef>
              <a:buFontTx/>
              <a:buChar char="•"/>
            </a:pPr>
            <a:r>
              <a:rPr lang="en-GB" sz="2000" b="1" dirty="0"/>
              <a:t>Surface heating/cooling</a:t>
            </a:r>
          </a:p>
          <a:p>
            <a:pPr marL="623888" lvl="1" indent="-260350">
              <a:lnSpc>
                <a:spcPct val="95000"/>
              </a:lnSpc>
              <a:spcBef>
                <a:spcPct val="20000"/>
              </a:spcBef>
              <a:buFontTx/>
              <a:buChar char="–"/>
            </a:pPr>
            <a:r>
              <a:rPr lang="en-GB" sz="2000" dirty="0"/>
              <a:t>Change of temperature of surface, or advection over different surface</a:t>
            </a:r>
          </a:p>
          <a:p>
            <a:pPr marL="176213" indent="-176213">
              <a:lnSpc>
                <a:spcPct val="95000"/>
              </a:lnSpc>
              <a:spcBef>
                <a:spcPct val="20000"/>
              </a:spcBef>
              <a:buFontTx/>
              <a:buChar char="•"/>
            </a:pPr>
            <a:r>
              <a:rPr lang="en-GB" sz="2000" b="1" dirty="0"/>
              <a:t>Addition of moisture</a:t>
            </a:r>
          </a:p>
          <a:p>
            <a:pPr marL="623888" lvl="1" indent="-260350">
              <a:lnSpc>
                <a:spcPct val="95000"/>
              </a:lnSpc>
              <a:spcBef>
                <a:spcPct val="20000"/>
              </a:spcBef>
              <a:buFontTx/>
              <a:buChar char="–"/>
            </a:pPr>
            <a:r>
              <a:rPr lang="en-GB" sz="2000" dirty="0"/>
              <a:t>Surface evaporation</a:t>
            </a:r>
          </a:p>
          <a:p>
            <a:pPr marL="623888" lvl="1" indent="-260350">
              <a:lnSpc>
                <a:spcPct val="95000"/>
              </a:lnSpc>
              <a:spcBef>
                <a:spcPct val="20000"/>
              </a:spcBef>
              <a:buFontTx/>
              <a:buChar char="–"/>
            </a:pPr>
            <a:r>
              <a:rPr lang="en-GB" sz="2000" dirty="0"/>
              <a:t>Evaporation of precipitation falling from higher level</a:t>
            </a:r>
          </a:p>
          <a:p>
            <a:pPr marL="176213" indent="-176213">
              <a:lnSpc>
                <a:spcPct val="95000"/>
              </a:lnSpc>
              <a:spcBef>
                <a:spcPct val="20000"/>
              </a:spcBef>
              <a:buFontTx/>
              <a:buChar char="•"/>
            </a:pPr>
            <a:r>
              <a:rPr lang="en-GB" sz="2000" b="1" dirty="0"/>
              <a:t>Loss of moisture</a:t>
            </a:r>
          </a:p>
          <a:p>
            <a:pPr marL="623888" lvl="1" indent="-260350">
              <a:lnSpc>
                <a:spcPct val="95000"/>
              </a:lnSpc>
              <a:spcBef>
                <a:spcPct val="20000"/>
              </a:spcBef>
              <a:buFontTx/>
              <a:buChar char="–"/>
            </a:pPr>
            <a:r>
              <a:rPr lang="en-GB" sz="2000" dirty="0"/>
              <a:t>Condensation, precipitation</a:t>
            </a:r>
          </a:p>
          <a:p>
            <a:pPr marL="176213" indent="-176213">
              <a:lnSpc>
                <a:spcPct val="95000"/>
              </a:lnSpc>
              <a:spcBef>
                <a:spcPct val="20000"/>
              </a:spcBef>
              <a:buFontTx/>
              <a:buChar char="•"/>
            </a:pPr>
            <a:r>
              <a:rPr lang="en-GB" sz="2000" b="1" dirty="0" err="1"/>
              <a:t>Radiative</a:t>
            </a:r>
            <a:r>
              <a:rPr lang="en-GB" sz="2000" b="1" dirty="0"/>
              <a:t> heating/cooling</a:t>
            </a:r>
          </a:p>
          <a:p>
            <a:pPr marL="623888" lvl="1" indent="-260350">
              <a:lnSpc>
                <a:spcPct val="95000"/>
              </a:lnSpc>
              <a:spcBef>
                <a:spcPct val="20000"/>
              </a:spcBef>
              <a:buFontTx/>
              <a:buChar char="–"/>
            </a:pPr>
            <a:r>
              <a:rPr lang="en-GB" sz="2000" dirty="0"/>
              <a:t>slow compared to surface heat exchange (up to 2 weeks)</a:t>
            </a:r>
          </a:p>
        </p:txBody>
      </p:sp>
      <p:sp>
        <p:nvSpPr>
          <p:cNvPr id="208901" name="Rectangle 5"/>
          <p:cNvSpPr>
            <a:spLocks noChangeArrowheads="1"/>
          </p:cNvSpPr>
          <p:nvPr/>
        </p:nvSpPr>
        <p:spPr bwMode="auto">
          <a:xfrm>
            <a:off x="4710113" y="2601912"/>
            <a:ext cx="4038600"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marL="176213" indent="-176213">
              <a:spcBef>
                <a:spcPct val="20000"/>
              </a:spcBef>
            </a:pPr>
            <a:r>
              <a:rPr lang="en-GB" sz="2000" b="1" dirty="0">
                <a:solidFill>
                  <a:schemeClr val="tx2"/>
                </a:solidFill>
              </a:rPr>
              <a:t>Dynamic</a:t>
            </a:r>
          </a:p>
          <a:p>
            <a:pPr marL="176213" indent="-176213">
              <a:lnSpc>
                <a:spcPct val="95000"/>
              </a:lnSpc>
              <a:spcBef>
                <a:spcPct val="20000"/>
              </a:spcBef>
              <a:buFontTx/>
              <a:buChar char="•"/>
            </a:pPr>
            <a:r>
              <a:rPr lang="en-GB" sz="2000" b="1" dirty="0"/>
              <a:t>Turbulent mixing</a:t>
            </a:r>
          </a:p>
          <a:p>
            <a:pPr marL="623888" lvl="1" indent="-260350">
              <a:lnSpc>
                <a:spcPct val="95000"/>
              </a:lnSpc>
              <a:spcBef>
                <a:spcPct val="20000"/>
              </a:spcBef>
              <a:buFontTx/>
              <a:buChar char="–"/>
            </a:pPr>
            <a:r>
              <a:rPr lang="en-GB" sz="2000" dirty="0"/>
              <a:t>Increases uniformity of air mass. Very efficient close to surface.</a:t>
            </a:r>
          </a:p>
          <a:p>
            <a:pPr marL="176213" indent="-176213">
              <a:lnSpc>
                <a:spcPct val="95000"/>
              </a:lnSpc>
              <a:spcBef>
                <a:spcPct val="20000"/>
              </a:spcBef>
              <a:buFontTx/>
              <a:buChar char="•"/>
            </a:pPr>
            <a:r>
              <a:rPr lang="en-GB" sz="2000" b="1" dirty="0"/>
              <a:t>Large-scale lifting/descent</a:t>
            </a:r>
          </a:p>
          <a:p>
            <a:pPr marL="623888" lvl="1" indent="-260350">
              <a:lnSpc>
                <a:spcPct val="95000"/>
              </a:lnSpc>
              <a:spcBef>
                <a:spcPct val="20000"/>
              </a:spcBef>
              <a:buFontTx/>
              <a:buChar char="–"/>
            </a:pPr>
            <a:r>
              <a:rPr lang="en-GB" sz="2000" dirty="0"/>
              <a:t>Causes adiabatic changes of temperature</a:t>
            </a:r>
          </a:p>
          <a:p>
            <a:pPr marL="623888" lvl="1" indent="-260350">
              <a:lnSpc>
                <a:spcPct val="95000"/>
              </a:lnSpc>
              <a:spcBef>
                <a:spcPct val="20000"/>
              </a:spcBef>
              <a:buFontTx/>
              <a:buChar char="–"/>
            </a:pPr>
            <a:r>
              <a:rPr lang="en-GB" sz="2000" dirty="0"/>
              <a:t>May result in formation or evaporation of clouds</a:t>
            </a:r>
          </a:p>
        </p:txBody>
      </p:sp>
    </p:spTree>
    <p:extLst>
      <p:ext uri="{BB962C8B-B14F-4D97-AF65-F5344CB8AC3E}">
        <p14:creationId xmlns:p14="http://schemas.microsoft.com/office/powerpoint/2010/main" val="1814289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p:bldP spid="2089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533400"/>
            <a:ext cx="4876800" cy="533400"/>
          </a:xfrm>
        </p:spPr>
        <p:txBody>
          <a:bodyPr>
            <a:normAutofit fontScale="90000"/>
          </a:bodyPr>
          <a:lstStyle/>
          <a:p>
            <a:pPr marL="320040" indent="-320040" fontAlgn="auto">
              <a:spcAft>
                <a:spcPts val="0"/>
              </a:spcAft>
              <a:buClr>
                <a:schemeClr val="accent6">
                  <a:lumMod val="75000"/>
                </a:schemeClr>
              </a:buClr>
              <a:defRPr/>
            </a:pPr>
            <a:r>
              <a:rPr lang="en-US" dirty="0" smtClean="0">
                <a:solidFill>
                  <a:srgbClr val="C00000"/>
                </a:solidFill>
              </a:rPr>
              <a:t>Location…</a:t>
            </a:r>
            <a:endParaRPr lang="en-US" dirty="0">
              <a:solidFill>
                <a:srgbClr val="C00000"/>
              </a:solidFill>
            </a:endParaRPr>
          </a:p>
        </p:txBody>
      </p:sp>
      <p:sp>
        <p:nvSpPr>
          <p:cNvPr id="3" name="Content Placeholder 2"/>
          <p:cNvSpPr>
            <a:spLocks noGrp="1"/>
          </p:cNvSpPr>
          <p:nvPr>
            <p:ph sz="quarter" idx="4294967295"/>
          </p:nvPr>
        </p:nvSpPr>
        <p:spPr>
          <a:xfrm>
            <a:off x="381000" y="2468562"/>
            <a:ext cx="8382000" cy="3475038"/>
          </a:xfrm>
          <a:prstGeom prst="rect">
            <a:avLst/>
          </a:prstGeom>
        </p:spPr>
        <p:txBody>
          <a:bodyPr>
            <a:normAutofit lnSpcReduction="10000"/>
          </a:bodyPr>
          <a:lstStyle/>
          <a:p>
            <a:r>
              <a:rPr lang="en-US" sz="2800" dirty="0" smtClean="0"/>
              <a:t>Air masses over the equator will have high temperatures.</a:t>
            </a:r>
          </a:p>
          <a:p>
            <a:r>
              <a:rPr lang="en-US" sz="2800" dirty="0" smtClean="0"/>
              <a:t>Air masses over polar regions will have low temperatures.</a:t>
            </a:r>
          </a:p>
          <a:p>
            <a:r>
              <a:rPr lang="en-US" sz="2800" dirty="0" smtClean="0"/>
              <a:t>Air masses over water (maritime) will have high humidity (moisture content).</a:t>
            </a:r>
          </a:p>
          <a:p>
            <a:r>
              <a:rPr lang="en-US" sz="2800" dirty="0" smtClean="0"/>
              <a:t>Air masses over land (continental) will have low humidity (moisture content).</a:t>
            </a:r>
          </a:p>
        </p:txBody>
      </p:sp>
      <p:pic>
        <p:nvPicPr>
          <p:cNvPr id="36866" name="Picture 2" descr="Image result for air mass source reg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333375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442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3B14388E-5F89-48E5-9CB8-5432EB47533D}" type="slidenum">
              <a:rPr lang="en-US"/>
              <a:pPr/>
              <a:t>8</a:t>
            </a:fld>
            <a:endParaRPr lang="en-US"/>
          </a:p>
        </p:txBody>
      </p:sp>
      <p:sp>
        <p:nvSpPr>
          <p:cNvPr id="210946" name="Rectangle 2"/>
          <p:cNvSpPr>
            <a:spLocks noGrp="1" noChangeArrowheads="1"/>
          </p:cNvSpPr>
          <p:nvPr>
            <p:ph type="title"/>
          </p:nvPr>
        </p:nvSpPr>
        <p:spPr/>
        <p:txBody>
          <a:bodyPr/>
          <a:lstStyle/>
          <a:p>
            <a:r>
              <a:rPr lang="en-GB" dirty="0"/>
              <a:t>Air Mass </a:t>
            </a:r>
            <a:r>
              <a:rPr lang="en-GB" dirty="0" smtClean="0"/>
              <a:t>Classification</a:t>
            </a:r>
            <a:endParaRPr lang="en-GB" dirty="0"/>
          </a:p>
        </p:txBody>
      </p:sp>
      <p:sp>
        <p:nvSpPr>
          <p:cNvPr id="210947" name="Rectangle 3"/>
          <p:cNvSpPr>
            <a:spLocks noGrp="1" noChangeArrowheads="1"/>
          </p:cNvSpPr>
          <p:nvPr>
            <p:ph type="body" sz="half" idx="4294967295"/>
          </p:nvPr>
        </p:nvSpPr>
        <p:spPr>
          <a:xfrm>
            <a:off x="228600" y="2133600"/>
            <a:ext cx="4038600" cy="4637087"/>
          </a:xfrm>
          <a:prstGeom prst="rect">
            <a:avLst/>
          </a:prstGeom>
        </p:spPr>
        <p:txBody>
          <a:bodyPr/>
          <a:lstStyle/>
          <a:p>
            <a:pPr marL="0" indent="0">
              <a:lnSpc>
                <a:spcPct val="80000"/>
              </a:lnSpc>
              <a:spcAft>
                <a:spcPct val="10000"/>
              </a:spcAft>
              <a:buFontTx/>
              <a:buNone/>
            </a:pPr>
            <a:r>
              <a:rPr lang="en-GB" sz="2000" dirty="0"/>
              <a:t>Air masses are classified according to how they compare to the properties of the underlying surface and of adjacent air masses. </a:t>
            </a:r>
          </a:p>
          <a:p>
            <a:pPr marL="0" indent="0">
              <a:lnSpc>
                <a:spcPct val="80000"/>
              </a:lnSpc>
              <a:spcAft>
                <a:spcPct val="20000"/>
              </a:spcAft>
              <a:buFontTx/>
              <a:buNone/>
            </a:pPr>
            <a:r>
              <a:rPr lang="en-GB" sz="2000" dirty="0"/>
              <a:t>4 (sometimes 5) basic classifications – combine source region and surface type:</a:t>
            </a:r>
          </a:p>
          <a:p>
            <a:pPr marL="0" indent="0">
              <a:lnSpc>
                <a:spcPct val="80000"/>
              </a:lnSpc>
            </a:pPr>
            <a:r>
              <a:rPr lang="en-GB" sz="2000" b="1" dirty="0">
                <a:solidFill>
                  <a:schemeClr val="accent2"/>
                </a:solidFill>
              </a:rPr>
              <a:t>  Maritime/marine</a:t>
            </a:r>
            <a:r>
              <a:rPr lang="en-GB" sz="2000" dirty="0"/>
              <a:t> (m)</a:t>
            </a:r>
          </a:p>
          <a:p>
            <a:pPr marL="623888" lvl="1" indent="-260350">
              <a:lnSpc>
                <a:spcPct val="80000"/>
              </a:lnSpc>
            </a:pPr>
            <a:r>
              <a:rPr lang="en-GB" sz="1800" dirty="0"/>
              <a:t>high moisture content</a:t>
            </a:r>
          </a:p>
          <a:p>
            <a:pPr marL="0" indent="0">
              <a:lnSpc>
                <a:spcPct val="80000"/>
              </a:lnSpc>
            </a:pPr>
            <a:r>
              <a:rPr lang="en-GB" sz="2000" b="1" dirty="0">
                <a:solidFill>
                  <a:schemeClr val="accent2"/>
                </a:solidFill>
              </a:rPr>
              <a:t>  Continental</a:t>
            </a:r>
            <a:r>
              <a:rPr lang="en-GB" sz="2000" dirty="0"/>
              <a:t> (c)</a:t>
            </a:r>
          </a:p>
          <a:p>
            <a:pPr marL="623888" lvl="1" indent="-260350">
              <a:lnSpc>
                <a:spcPct val="80000"/>
              </a:lnSpc>
            </a:pPr>
            <a:r>
              <a:rPr lang="en-GB" sz="1800" dirty="0"/>
              <a:t>typically low moisture</a:t>
            </a:r>
          </a:p>
          <a:p>
            <a:pPr marL="0" indent="0">
              <a:lnSpc>
                <a:spcPct val="80000"/>
              </a:lnSpc>
              <a:spcBef>
                <a:spcPct val="40000"/>
              </a:spcBef>
            </a:pPr>
            <a:r>
              <a:rPr lang="en-GB" sz="2000" b="1" dirty="0">
                <a:solidFill>
                  <a:schemeClr val="accent2"/>
                </a:solidFill>
              </a:rPr>
              <a:t>  Tropical</a:t>
            </a:r>
            <a:r>
              <a:rPr lang="en-GB" sz="2000" dirty="0"/>
              <a:t> (T)</a:t>
            </a:r>
          </a:p>
          <a:p>
            <a:pPr marL="623888" lvl="1" indent="-260350">
              <a:lnSpc>
                <a:spcPct val="80000"/>
              </a:lnSpc>
            </a:pPr>
            <a:r>
              <a:rPr lang="en-GB" sz="1800" dirty="0"/>
              <a:t>warm</a:t>
            </a:r>
          </a:p>
          <a:p>
            <a:pPr marL="0" indent="0">
              <a:lnSpc>
                <a:spcPct val="80000"/>
              </a:lnSpc>
            </a:pPr>
            <a:r>
              <a:rPr lang="en-GB" sz="2000" b="1" dirty="0">
                <a:solidFill>
                  <a:schemeClr val="accent2"/>
                </a:solidFill>
              </a:rPr>
              <a:t>  Polar</a:t>
            </a:r>
            <a:r>
              <a:rPr lang="en-GB" sz="2000" dirty="0"/>
              <a:t> (P)</a:t>
            </a:r>
          </a:p>
          <a:p>
            <a:pPr marL="623888" lvl="1" indent="-260350">
              <a:lnSpc>
                <a:spcPct val="80000"/>
              </a:lnSpc>
            </a:pPr>
            <a:r>
              <a:rPr lang="en-GB" sz="1800" dirty="0"/>
              <a:t>cold</a:t>
            </a:r>
            <a:endParaRPr lang="en-GB" sz="1800" b="1" dirty="0">
              <a:solidFill>
                <a:schemeClr val="accent2"/>
              </a:solidFill>
            </a:endParaRPr>
          </a:p>
        </p:txBody>
      </p:sp>
      <p:sp>
        <p:nvSpPr>
          <p:cNvPr id="210948" name="Rectangle 4"/>
          <p:cNvSpPr>
            <a:spLocks noGrp="1" noChangeArrowheads="1"/>
          </p:cNvSpPr>
          <p:nvPr>
            <p:ph type="body" sz="half" idx="4294967295"/>
          </p:nvPr>
        </p:nvSpPr>
        <p:spPr>
          <a:xfrm>
            <a:off x="4648200" y="2144712"/>
            <a:ext cx="4038600" cy="4637088"/>
          </a:xfrm>
          <a:prstGeom prst="rect">
            <a:avLst/>
          </a:prstGeom>
        </p:spPr>
        <p:txBody>
          <a:bodyPr/>
          <a:lstStyle/>
          <a:p>
            <a:pPr marL="0" indent="0">
              <a:lnSpc>
                <a:spcPct val="80000"/>
              </a:lnSpc>
              <a:spcBef>
                <a:spcPct val="40000"/>
              </a:spcBef>
              <a:buFontTx/>
              <a:buNone/>
            </a:pPr>
            <a:r>
              <a:rPr lang="en-GB" sz="2000" dirty="0"/>
              <a:t>Also:</a:t>
            </a:r>
          </a:p>
          <a:p>
            <a:pPr marL="0" indent="0">
              <a:lnSpc>
                <a:spcPct val="80000"/>
              </a:lnSpc>
              <a:spcBef>
                <a:spcPct val="40000"/>
              </a:spcBef>
            </a:pPr>
            <a:r>
              <a:rPr lang="en-GB" sz="2000" b="1" dirty="0">
                <a:solidFill>
                  <a:schemeClr val="accent2"/>
                </a:solidFill>
              </a:rPr>
              <a:t>  Arctic</a:t>
            </a:r>
            <a:r>
              <a:rPr lang="en-GB" sz="2000" dirty="0"/>
              <a:t> (A)</a:t>
            </a:r>
          </a:p>
          <a:p>
            <a:pPr marL="623888" lvl="1" indent="-260350">
              <a:lnSpc>
                <a:spcPct val="80000"/>
              </a:lnSpc>
            </a:pPr>
            <a:r>
              <a:rPr lang="en-GB" sz="2000" dirty="0"/>
              <a:t>very cold</a:t>
            </a:r>
          </a:p>
          <a:p>
            <a:pPr marL="623888" lvl="1" indent="-260350">
              <a:lnSpc>
                <a:spcPct val="80000"/>
              </a:lnSpc>
            </a:pPr>
            <a:r>
              <a:rPr lang="en-GB" sz="2000" dirty="0"/>
              <a:t>Frequently indistinguishable from polar air masses in lower levels</a:t>
            </a:r>
          </a:p>
          <a:p>
            <a:pPr marL="623888" lvl="1" indent="-260350">
              <a:lnSpc>
                <a:spcPct val="80000"/>
              </a:lnSpc>
            </a:pPr>
            <a:r>
              <a:rPr lang="en-GB" sz="2000" dirty="0"/>
              <a:t>Originates over polar icecaps rather than high latitude land masses.</a:t>
            </a:r>
          </a:p>
          <a:p>
            <a:pPr marL="623888" lvl="1" indent="-260350">
              <a:lnSpc>
                <a:spcPct val="80000"/>
              </a:lnSpc>
              <a:buFontTx/>
              <a:buNone/>
            </a:pPr>
            <a:endParaRPr lang="en-GB" sz="2000" dirty="0"/>
          </a:p>
          <a:p>
            <a:pPr marL="0" indent="0">
              <a:lnSpc>
                <a:spcPct val="80000"/>
              </a:lnSpc>
              <a:spcBef>
                <a:spcPct val="60000"/>
              </a:spcBef>
              <a:buFontTx/>
              <a:buNone/>
            </a:pPr>
            <a:r>
              <a:rPr lang="en-GB" sz="2000" dirty="0"/>
              <a:t>Some classification schemes include indication of whether air is warmer (</a:t>
            </a:r>
            <a:r>
              <a:rPr lang="en-GB" sz="2000" b="1" dirty="0"/>
              <a:t>w</a:t>
            </a:r>
            <a:r>
              <a:rPr lang="en-GB" sz="2000" dirty="0"/>
              <a:t>) or cooler (</a:t>
            </a:r>
            <a:r>
              <a:rPr lang="en-GB" sz="2000" b="1" dirty="0"/>
              <a:t>k</a:t>
            </a:r>
            <a:r>
              <a:rPr lang="en-GB" sz="2000" dirty="0"/>
              <a:t>) than underlying surface after air mass modification has taken place; e.g. </a:t>
            </a:r>
            <a:r>
              <a:rPr lang="en-GB" sz="2000" b="1" dirty="0" err="1"/>
              <a:t>cPk</a:t>
            </a:r>
            <a:r>
              <a:rPr lang="en-GB" sz="2000" dirty="0"/>
              <a:t>, </a:t>
            </a:r>
            <a:r>
              <a:rPr lang="en-GB" sz="2000" b="1" dirty="0" err="1"/>
              <a:t>mPw</a:t>
            </a:r>
            <a:r>
              <a:rPr lang="en-GB" sz="2000" dirty="0"/>
              <a:t>.</a:t>
            </a:r>
          </a:p>
        </p:txBody>
      </p:sp>
    </p:spTree>
    <p:extLst>
      <p:ext uri="{BB962C8B-B14F-4D97-AF65-F5344CB8AC3E}">
        <p14:creationId xmlns:p14="http://schemas.microsoft.com/office/powerpoint/2010/main" val="594396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09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094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094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094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09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body" sz="half" idx="1"/>
          </p:nvPr>
        </p:nvSpPr>
        <p:spPr>
          <a:xfrm>
            <a:off x="457200" y="1268413"/>
            <a:ext cx="4038600" cy="4968875"/>
          </a:xfrm>
        </p:spPr>
        <p:txBody>
          <a:bodyPr/>
          <a:lstStyle/>
          <a:p>
            <a:pPr marL="0" indent="0">
              <a:lnSpc>
                <a:spcPct val="90000"/>
              </a:lnSpc>
              <a:spcBef>
                <a:spcPct val="30000"/>
              </a:spcBef>
              <a:buFontTx/>
              <a:buNone/>
            </a:pPr>
            <a:r>
              <a:rPr lang="en-GB" sz="2000"/>
              <a:t>Origin: continental anticyclones over </a:t>
            </a:r>
            <a:r>
              <a:rPr lang="en-GB" sz="2000">
                <a:solidFill>
                  <a:schemeClr val="accent2"/>
                </a:solidFill>
              </a:rPr>
              <a:t>Siberia</a:t>
            </a:r>
            <a:r>
              <a:rPr lang="en-GB" sz="2000"/>
              <a:t> and </a:t>
            </a:r>
            <a:r>
              <a:rPr lang="en-GB" sz="2000">
                <a:solidFill>
                  <a:schemeClr val="accent2"/>
                </a:solidFill>
              </a:rPr>
              <a:t>northern Canada</a:t>
            </a:r>
            <a:r>
              <a:rPr lang="en-GB" sz="2000"/>
              <a:t> during winter; </a:t>
            </a:r>
            <a:r>
              <a:rPr lang="en-GB" sz="2000">
                <a:solidFill>
                  <a:schemeClr val="accent2"/>
                </a:solidFill>
              </a:rPr>
              <a:t>Arctic basin</a:t>
            </a:r>
            <a:r>
              <a:rPr lang="en-GB" sz="2000"/>
              <a:t> (</a:t>
            </a:r>
            <a:r>
              <a:rPr lang="en-GB" sz="2000" b="1"/>
              <a:t>cA</a:t>
            </a:r>
            <a:r>
              <a:rPr lang="en-GB" sz="2000"/>
              <a:t>) when high pressure dominant.</a:t>
            </a:r>
            <a:br>
              <a:rPr lang="en-GB" sz="2000"/>
            </a:br>
            <a:r>
              <a:rPr lang="en-GB" sz="2000"/>
              <a:t>No sources of </a:t>
            </a:r>
            <a:r>
              <a:rPr lang="en-GB" sz="2000" b="1"/>
              <a:t>cP</a:t>
            </a:r>
            <a:r>
              <a:rPr lang="en-GB" sz="2000"/>
              <a:t> in southern hemisphere. Antarctica is a source of </a:t>
            </a:r>
            <a:r>
              <a:rPr lang="en-GB" sz="2000" b="1"/>
              <a:t>cA</a:t>
            </a:r>
            <a:r>
              <a:rPr lang="en-GB" sz="2000"/>
              <a:t> all year round.</a:t>
            </a:r>
          </a:p>
          <a:p>
            <a:pPr marL="0" indent="0">
              <a:lnSpc>
                <a:spcPct val="90000"/>
              </a:lnSpc>
              <a:spcBef>
                <a:spcPct val="30000"/>
              </a:spcBef>
              <a:buFontTx/>
              <a:buNone/>
            </a:pPr>
            <a:r>
              <a:rPr lang="en-GB" sz="2000"/>
              <a:t>Snow covered surface </a:t>
            </a:r>
            <a:r>
              <a:rPr lang="en-GB" sz="2000" b="1">
                <a:sym typeface="Symbol" pitchFamily="18" charset="2"/>
              </a:rPr>
              <a:t></a:t>
            </a:r>
            <a:r>
              <a:rPr lang="en-GB" sz="2000">
                <a:sym typeface="Symbol" pitchFamily="18" charset="2"/>
              </a:rPr>
              <a:t> cooling of surface layers, equilibrium vapour pressure is low </a:t>
            </a:r>
            <a:r>
              <a:rPr lang="en-GB" sz="2000" b="1">
                <a:sym typeface="Symbol" pitchFamily="18" charset="2"/>
              </a:rPr>
              <a:t></a:t>
            </a:r>
            <a:r>
              <a:rPr lang="en-GB" sz="2000">
                <a:sym typeface="Symbol" pitchFamily="18" charset="2"/>
              </a:rPr>
              <a:t> low moisture content (0.1 to 0.5 g/kg).</a:t>
            </a:r>
          </a:p>
          <a:p>
            <a:pPr marL="0" indent="0">
              <a:lnSpc>
                <a:spcPct val="90000"/>
              </a:lnSpc>
              <a:spcBef>
                <a:spcPct val="30000"/>
              </a:spcBef>
              <a:buFontTx/>
              <a:buNone/>
            </a:pPr>
            <a:r>
              <a:rPr lang="en-GB" sz="2000">
                <a:sym typeface="Symbol" pitchFamily="18" charset="2"/>
              </a:rPr>
              <a:t>Cooling at surface </a:t>
            </a:r>
            <a:r>
              <a:rPr lang="en-GB" sz="2000" b="1">
                <a:sym typeface="Symbol" pitchFamily="18" charset="2"/>
              </a:rPr>
              <a:t></a:t>
            </a:r>
            <a:r>
              <a:rPr lang="en-GB" sz="2000">
                <a:sym typeface="Symbol" pitchFamily="18" charset="2"/>
              </a:rPr>
              <a:t> stable stratification, limited mixing; allows further cooling by radiation resulting in very low temperatures.</a:t>
            </a:r>
          </a:p>
        </p:txBody>
      </p:sp>
      <p:sp>
        <p:nvSpPr>
          <p:cNvPr id="211971" name="Rectangle 3"/>
          <p:cNvSpPr>
            <a:spLocks noGrp="1" noChangeArrowheads="1"/>
          </p:cNvSpPr>
          <p:nvPr>
            <p:ph type="body" sz="half" idx="2"/>
          </p:nvPr>
        </p:nvSpPr>
        <p:spPr>
          <a:xfrm>
            <a:off x="4648200" y="1268413"/>
            <a:ext cx="4038600" cy="4968875"/>
          </a:xfrm>
        </p:spPr>
        <p:txBody>
          <a:bodyPr/>
          <a:lstStyle/>
          <a:p>
            <a:pPr marL="0" indent="0">
              <a:lnSpc>
                <a:spcPct val="90000"/>
              </a:lnSpc>
              <a:buFontTx/>
              <a:buNone/>
            </a:pPr>
            <a:r>
              <a:rPr lang="en-GB" sz="2000"/>
              <a:t>Subsidence of air aloft (and associated adiabatic warming) combined with radiative cooling at low levels </a:t>
            </a:r>
            <a:r>
              <a:rPr lang="en-GB" sz="2000" b="1">
                <a:sym typeface="Symbol" pitchFamily="18" charset="2"/>
              </a:rPr>
              <a:t></a:t>
            </a:r>
            <a:r>
              <a:rPr lang="en-GB" sz="2000">
                <a:sym typeface="Symbol" pitchFamily="18" charset="2"/>
              </a:rPr>
              <a:t> pronounced inversion from surface to about 850 mb (~1 km).</a:t>
            </a:r>
            <a:endParaRPr lang="en-GB" sz="2000"/>
          </a:p>
          <a:p>
            <a:pPr marL="0" indent="0">
              <a:lnSpc>
                <a:spcPct val="90000"/>
              </a:lnSpc>
              <a:spcBef>
                <a:spcPct val="30000"/>
              </a:spcBef>
              <a:buFontTx/>
              <a:buNone/>
            </a:pPr>
            <a:r>
              <a:rPr lang="en-GB" sz="2000"/>
              <a:t>Low humidity results in generally low cloud amounts.</a:t>
            </a:r>
          </a:p>
          <a:p>
            <a:pPr marL="0" indent="0">
              <a:lnSpc>
                <a:spcPct val="90000"/>
              </a:lnSpc>
              <a:buFontTx/>
              <a:buNone/>
            </a:pPr>
            <a:endParaRPr lang="en-GB" sz="2000"/>
          </a:p>
          <a:p>
            <a:pPr marL="0" indent="0">
              <a:lnSpc>
                <a:spcPct val="90000"/>
              </a:lnSpc>
              <a:buFontTx/>
              <a:buNone/>
            </a:pPr>
            <a:r>
              <a:rPr lang="en-GB" sz="2000"/>
              <a:t>Solar heating of land surface in summer removes source of cold air.</a:t>
            </a:r>
          </a:p>
        </p:txBody>
      </p:sp>
      <p:sp>
        <p:nvSpPr>
          <p:cNvPr id="211972" name="Rectangle 4"/>
          <p:cNvSpPr>
            <a:spLocks noGrp="1" noChangeArrowheads="1"/>
          </p:cNvSpPr>
          <p:nvPr>
            <p:ph type="title"/>
          </p:nvPr>
        </p:nvSpPr>
        <p:spPr>
          <a:xfrm>
            <a:off x="457200" y="274638"/>
            <a:ext cx="7239000" cy="1143000"/>
          </a:xfrm>
        </p:spPr>
        <p:txBody>
          <a:bodyPr/>
          <a:lstStyle/>
          <a:p>
            <a:pPr algn="l"/>
            <a:r>
              <a:rPr lang="en-GB" sz="2800"/>
              <a:t>Continental Polar (cP)</a:t>
            </a:r>
          </a:p>
        </p:txBody>
      </p:sp>
    </p:spTree>
    <p:extLst>
      <p:ext uri="{BB962C8B-B14F-4D97-AF65-F5344CB8AC3E}">
        <p14:creationId xmlns:p14="http://schemas.microsoft.com/office/powerpoint/2010/main" val="41514575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IMB-envi1400-met">
  <a:themeElements>
    <a:clrScheme name="">
      <a:dk1>
        <a:srgbClr val="00004C"/>
      </a:dk1>
      <a:lt1>
        <a:srgbClr val="EAEAEA"/>
      </a:lt1>
      <a:dk2>
        <a:srgbClr val="9C0082"/>
      </a:dk2>
      <a:lt2>
        <a:srgbClr val="808080"/>
      </a:lt2>
      <a:accent1>
        <a:srgbClr val="003399"/>
      </a:accent1>
      <a:accent2>
        <a:srgbClr val="CC0000"/>
      </a:accent2>
      <a:accent3>
        <a:srgbClr val="F3F3F3"/>
      </a:accent3>
      <a:accent4>
        <a:srgbClr val="000040"/>
      </a:accent4>
      <a:accent5>
        <a:srgbClr val="AAADCA"/>
      </a:accent5>
      <a:accent6>
        <a:srgbClr val="B90000"/>
      </a:accent6>
      <a:hlink>
        <a:srgbClr val="FF0000"/>
      </a:hlink>
      <a:folHlink>
        <a:srgbClr val="6600CC"/>
      </a:folHlink>
    </a:clrScheme>
    <a:fontScheme name="IMB-envi1400-m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MB-envi1400-m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B-envi1400-m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B-envi1400-m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B-envi1400-m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B-envi1400-m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B-envi1400-m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B-envi1400-m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B-envi1400-m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B-envi1400-m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B-envi1400-m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B-envi1400-m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B-envi1400-m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B-envi1400-met 13">
        <a:dk1>
          <a:srgbClr val="3E3E5C"/>
        </a:dk1>
        <a:lt1>
          <a:srgbClr val="FFFFFF"/>
        </a:lt1>
        <a:dk2>
          <a:srgbClr val="666699"/>
        </a:dk2>
        <a:lt2>
          <a:srgbClr val="FF0066"/>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B-envi1400-met 14">
        <a:dk1>
          <a:srgbClr val="3E3E5C"/>
        </a:dk1>
        <a:lt1>
          <a:srgbClr val="FFFFFF"/>
        </a:lt1>
        <a:dk2>
          <a:srgbClr val="333399"/>
        </a:dk2>
        <a:lt2>
          <a:srgbClr val="FF0066"/>
        </a:lt2>
        <a:accent1>
          <a:srgbClr val="60597B"/>
        </a:accent1>
        <a:accent2>
          <a:srgbClr val="6666FF"/>
        </a:accent2>
        <a:accent3>
          <a:srgbClr val="ADAD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B-envi1400-met 15">
        <a:dk1>
          <a:srgbClr val="3E3E5C"/>
        </a:dk1>
        <a:lt1>
          <a:srgbClr val="FFFFFF"/>
        </a:lt1>
        <a:dk2>
          <a:srgbClr val="000066"/>
        </a:dk2>
        <a:lt2>
          <a:srgbClr val="FF0066"/>
        </a:lt2>
        <a:accent1>
          <a:srgbClr val="60597B"/>
        </a:accent1>
        <a:accent2>
          <a:srgbClr val="6666FF"/>
        </a:accent2>
        <a:accent3>
          <a:srgbClr val="AAAAB8"/>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B-envi1400-met 16">
        <a:dk1>
          <a:srgbClr val="3E3E5C"/>
        </a:dk1>
        <a:lt1>
          <a:srgbClr val="FFFFFF"/>
        </a:lt1>
        <a:dk2>
          <a:srgbClr val="000066"/>
        </a:dk2>
        <a:lt2>
          <a:srgbClr val="FF5050"/>
        </a:lt2>
        <a:accent1>
          <a:srgbClr val="60597B"/>
        </a:accent1>
        <a:accent2>
          <a:srgbClr val="6666FF"/>
        </a:accent2>
        <a:accent3>
          <a:srgbClr val="AAAAB8"/>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214</TotalTime>
  <Words>1391</Words>
  <Application>Microsoft Office PowerPoint</Application>
  <PresentationFormat>On-screen Show (4:3)</PresentationFormat>
  <Paragraphs>151</Paragraphs>
  <Slides>27</Slides>
  <Notes>3</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Waveform</vt:lpstr>
      <vt:lpstr>IMB-envi1400-met</vt:lpstr>
      <vt:lpstr>PowerPoint Presentation</vt:lpstr>
      <vt:lpstr>PowerPoint Presentation</vt:lpstr>
      <vt:lpstr>Air Masses</vt:lpstr>
      <vt:lpstr>PowerPoint Presentation</vt:lpstr>
      <vt:lpstr>PowerPoint Presentation</vt:lpstr>
      <vt:lpstr>Air Mass Modification Processes</vt:lpstr>
      <vt:lpstr>Location…</vt:lpstr>
      <vt:lpstr>Air Mass Classification</vt:lpstr>
      <vt:lpstr>Continental Polar (cP)</vt:lpstr>
      <vt:lpstr>PowerPoint Presentation</vt:lpstr>
      <vt:lpstr>PowerPoint Presentation</vt:lpstr>
      <vt:lpstr>Maritime Polar (mP)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Maritime Tropical (mT)</vt:lpstr>
      <vt:lpstr>PowerPoint Presentation</vt:lpstr>
      <vt:lpstr>PowerPoint Presentation</vt:lpstr>
      <vt:lpstr>Continental Tropical (cT)</vt:lpstr>
      <vt:lpstr>PowerPoint Presentation</vt:lpstr>
      <vt:lpstr>PowerPoint Presentation</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Kaustuv</dc:creator>
  <cp:lastModifiedBy>Kaustuv</cp:lastModifiedBy>
  <cp:revision>20</cp:revision>
  <dcterms:created xsi:type="dcterms:W3CDTF">2006-08-16T00:00:00Z</dcterms:created>
  <dcterms:modified xsi:type="dcterms:W3CDTF">2020-08-27T11:40:14Z</dcterms:modified>
</cp:coreProperties>
</file>